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93" r:id="rId2"/>
  </p:sldMasterIdLst>
  <p:notesMasterIdLst>
    <p:notesMasterId r:id="rId38"/>
  </p:notesMasterIdLst>
  <p:handoutMasterIdLst>
    <p:handoutMasterId r:id="rId39"/>
  </p:handoutMasterIdLst>
  <p:sldIdLst>
    <p:sldId id="437" r:id="rId3"/>
    <p:sldId id="352" r:id="rId4"/>
    <p:sldId id="317" r:id="rId5"/>
    <p:sldId id="470" r:id="rId6"/>
    <p:sldId id="456" r:id="rId7"/>
    <p:sldId id="438" r:id="rId8"/>
    <p:sldId id="471" r:id="rId9"/>
    <p:sldId id="472" r:id="rId10"/>
    <p:sldId id="473" r:id="rId11"/>
    <p:sldId id="474" r:id="rId12"/>
    <p:sldId id="452" r:id="rId13"/>
    <p:sldId id="476" r:id="rId14"/>
    <p:sldId id="478" r:id="rId15"/>
    <p:sldId id="466" r:id="rId16"/>
    <p:sldId id="455" r:id="rId17"/>
    <p:sldId id="475" r:id="rId18"/>
    <p:sldId id="479" r:id="rId19"/>
    <p:sldId id="492" r:id="rId20"/>
    <p:sldId id="480" r:id="rId21"/>
    <p:sldId id="482" r:id="rId22"/>
    <p:sldId id="485" r:id="rId23"/>
    <p:sldId id="486" r:id="rId24"/>
    <p:sldId id="487" r:id="rId25"/>
    <p:sldId id="488" r:id="rId26"/>
    <p:sldId id="481" r:id="rId27"/>
    <p:sldId id="483" r:id="rId28"/>
    <p:sldId id="484" r:id="rId29"/>
    <p:sldId id="489" r:id="rId30"/>
    <p:sldId id="491" r:id="rId31"/>
    <p:sldId id="459" r:id="rId32"/>
    <p:sldId id="454" r:id="rId33"/>
    <p:sldId id="461" r:id="rId34"/>
    <p:sldId id="460" r:id="rId35"/>
    <p:sldId id="467" r:id="rId36"/>
    <p:sldId id="465" r:id="rId37"/>
  </p:sldIdLst>
  <p:sldSz cx="9144000" cy="5143500" type="screen16x9"/>
  <p:notesSz cx="6858000" cy="9144000"/>
  <p:custDataLst>
    <p:tags r:id="rId4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511" userDrawn="1">
          <p15:clr>
            <a:srgbClr val="A4A3A4"/>
          </p15:clr>
        </p15:guide>
        <p15:guide id="2" orient="horz" pos="2595" userDrawn="1">
          <p15:clr>
            <a:srgbClr val="A4A3A4"/>
          </p15:clr>
        </p15:guide>
        <p15:guide id="3" pos="295" userDrawn="1">
          <p15:clr>
            <a:srgbClr val="A4A3A4"/>
          </p15:clr>
        </p15:guide>
        <p15:guide id="4" orient="horz" pos="2002" userDrawn="1">
          <p15:clr>
            <a:srgbClr val="A4A3A4"/>
          </p15:clr>
        </p15:guide>
        <p15:guide id="5" pos="1315" userDrawn="1">
          <p15:clr>
            <a:srgbClr val="A4A3A4"/>
          </p15:clr>
        </p15:guide>
        <p15:guide id="6" orient="horz" pos="2834" userDrawn="1">
          <p15:clr>
            <a:srgbClr val="A4A3A4"/>
          </p15:clr>
        </p15:guide>
        <p15:guide id="7" orient="horz" pos="1121" userDrawn="1">
          <p15:clr>
            <a:srgbClr val="A4A3A4"/>
          </p15:clr>
        </p15:guide>
        <p15:guide id="8" orient="horz" pos="233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CEBF"/>
    <a:srgbClr val="FFA480"/>
    <a:srgbClr val="7CACB6"/>
    <a:srgbClr val="FFCA7E"/>
    <a:srgbClr val="F7F4EB"/>
    <a:srgbClr val="B1C484"/>
    <a:srgbClr val="C5E8E1"/>
    <a:srgbClr val="D3DDB9"/>
    <a:srgbClr val="F09D81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7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691" y="82"/>
      </p:cViewPr>
      <p:guideLst>
        <p:guide pos="5511"/>
        <p:guide orient="horz" pos="2595"/>
        <p:guide pos="295"/>
        <p:guide orient="horz" pos="2002"/>
        <p:guide pos="1315"/>
        <p:guide orient="horz" pos="2834"/>
        <p:guide orient="horz" pos="1121"/>
        <p:guide orient="horz" pos="23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dPt>
            <c:idx val="0"/>
            <c:bubble3D val="0"/>
            <c:spPr>
              <a:solidFill>
                <a:srgbClr val="B6CEB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367-4F5A-A939-B59858DD3B39}"/>
              </c:ext>
            </c:extLst>
          </c:dPt>
          <c:dPt>
            <c:idx val="1"/>
            <c:bubble3D val="0"/>
            <c:spPr>
              <a:solidFill>
                <a:srgbClr val="FFCA7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367-4F5A-A939-B59858DD3B39}"/>
              </c:ext>
            </c:extLst>
          </c:dPt>
          <c:dPt>
            <c:idx val="2"/>
            <c:bubble3D val="0"/>
            <c:spPr>
              <a:solidFill>
                <a:srgbClr val="FFA48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367-4F5A-A939-B59858DD3B39}"/>
              </c:ext>
            </c:extLst>
          </c:dPt>
          <c:dPt>
            <c:idx val="3"/>
            <c:bubble3D val="0"/>
            <c:spPr>
              <a:solidFill>
                <a:srgbClr val="7CACB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367-4F5A-A939-B59858DD3B39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367-4F5A-A939-B59858DD3B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dPt>
            <c:idx val="0"/>
            <c:bubble3D val="0"/>
            <c:spPr>
              <a:solidFill>
                <a:srgbClr val="B6CEB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367-4F5A-A939-B59858DD3B39}"/>
              </c:ext>
            </c:extLst>
          </c:dPt>
          <c:dPt>
            <c:idx val="1"/>
            <c:bubble3D val="0"/>
            <c:spPr>
              <a:solidFill>
                <a:srgbClr val="FFCA7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367-4F5A-A939-B59858DD3B39}"/>
              </c:ext>
            </c:extLst>
          </c:dPt>
          <c:dPt>
            <c:idx val="2"/>
            <c:bubble3D val="0"/>
            <c:spPr>
              <a:solidFill>
                <a:srgbClr val="FFA48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367-4F5A-A939-B59858DD3B39}"/>
              </c:ext>
            </c:extLst>
          </c:dPt>
          <c:dPt>
            <c:idx val="3"/>
            <c:bubble3D val="0"/>
            <c:spPr>
              <a:solidFill>
                <a:srgbClr val="7CACB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367-4F5A-A939-B59858DD3B39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367-4F5A-A939-B59858DD3B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dPt>
            <c:idx val="0"/>
            <c:bubble3D val="0"/>
            <c:spPr>
              <a:solidFill>
                <a:srgbClr val="B6CEB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367-4F5A-A939-B59858DD3B39}"/>
              </c:ext>
            </c:extLst>
          </c:dPt>
          <c:dPt>
            <c:idx val="1"/>
            <c:bubble3D val="0"/>
            <c:spPr>
              <a:solidFill>
                <a:srgbClr val="FFCA7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367-4F5A-A939-B59858DD3B39}"/>
              </c:ext>
            </c:extLst>
          </c:dPt>
          <c:dPt>
            <c:idx val="2"/>
            <c:bubble3D val="0"/>
            <c:spPr>
              <a:solidFill>
                <a:srgbClr val="FFA48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367-4F5A-A939-B59858DD3B39}"/>
              </c:ext>
            </c:extLst>
          </c:dPt>
          <c:dPt>
            <c:idx val="3"/>
            <c:bubble3D val="0"/>
            <c:spPr>
              <a:solidFill>
                <a:srgbClr val="7CACB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367-4F5A-A939-B59858DD3B39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367-4F5A-A939-B59858DD3B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dPt>
            <c:idx val="0"/>
            <c:bubble3D val="0"/>
            <c:spPr>
              <a:solidFill>
                <a:srgbClr val="B6CEB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367-4F5A-A939-B59858DD3B39}"/>
              </c:ext>
            </c:extLst>
          </c:dPt>
          <c:dPt>
            <c:idx val="1"/>
            <c:bubble3D val="0"/>
            <c:spPr>
              <a:solidFill>
                <a:srgbClr val="FFCA7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367-4F5A-A939-B59858DD3B39}"/>
              </c:ext>
            </c:extLst>
          </c:dPt>
          <c:dPt>
            <c:idx val="2"/>
            <c:bubble3D val="0"/>
            <c:spPr>
              <a:solidFill>
                <a:srgbClr val="FFA48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367-4F5A-A939-B59858DD3B39}"/>
              </c:ext>
            </c:extLst>
          </c:dPt>
          <c:dPt>
            <c:idx val="3"/>
            <c:bubble3D val="0"/>
            <c:spPr>
              <a:solidFill>
                <a:srgbClr val="7CACB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367-4F5A-A939-B59858DD3B39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367-4F5A-A939-B59858DD3B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dPt>
            <c:idx val="0"/>
            <c:bubble3D val="0"/>
            <c:spPr>
              <a:solidFill>
                <a:srgbClr val="B6CEB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367-4F5A-A939-B59858DD3B39}"/>
              </c:ext>
            </c:extLst>
          </c:dPt>
          <c:dPt>
            <c:idx val="1"/>
            <c:bubble3D val="0"/>
            <c:spPr>
              <a:solidFill>
                <a:srgbClr val="FFCA7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367-4F5A-A939-B59858DD3B39}"/>
              </c:ext>
            </c:extLst>
          </c:dPt>
          <c:dPt>
            <c:idx val="2"/>
            <c:bubble3D val="0"/>
            <c:spPr>
              <a:solidFill>
                <a:srgbClr val="FFA48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367-4F5A-A939-B59858DD3B39}"/>
              </c:ext>
            </c:extLst>
          </c:dPt>
          <c:dPt>
            <c:idx val="3"/>
            <c:bubble3D val="0"/>
            <c:spPr>
              <a:solidFill>
                <a:srgbClr val="7CACB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367-4F5A-A939-B59858DD3B39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367-4F5A-A939-B59858DD3B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Normal" panose="020B0400000000000000" charset="-122"/>
              </a:rPr>
              <a:t>2023/8/14</a:t>
            </a:fld>
            <a:endParaRPr lang="zh-CN" altLang="en-US">
              <a:latin typeface="思源黑体 CN Normal" panose="020B04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Normal" panose="020B0400000000000000" charset="-122"/>
              </a:rPr>
              <a:t>‹#›</a:t>
            </a:fld>
            <a:endParaRPr lang="zh-CN" altLang="en-US">
              <a:latin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71174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Normal" panose="020B0400000000000000" charset="-122"/>
                <a:ea typeface="思源黑体 CN Normal" panose="020B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Normal" panose="020B0400000000000000" charset="-122"/>
                <a:ea typeface="思源黑体 CN Normal" panose="020B04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Normal" panose="020B0400000000000000" charset="-122"/>
                <a:ea typeface="思源黑体 CN Normal" panose="020B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Normal" panose="020B0400000000000000" charset="-122"/>
                <a:ea typeface="思源黑体 CN Normal" panose="020B04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2594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Normal" panose="020B0400000000000000" charset="-122"/>
        <a:ea typeface="思源黑体 CN Normal" panose="020B04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Normal" panose="020B0400000000000000" charset="-122"/>
        <a:ea typeface="思源黑体 CN Normal" panose="020B04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Normal" panose="020B0400000000000000" charset="-122"/>
        <a:ea typeface="思源黑体 CN Normal" panose="020B04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Normal" panose="020B0400000000000000" charset="-122"/>
        <a:ea typeface="思源黑体 CN Normal" panose="020B04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Normal" panose="020B0400000000000000" charset="-122"/>
        <a:ea typeface="思源黑体 CN Normal" panose="020B04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1" t="7732" r="7733" b="773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4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769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5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692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6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705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7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631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8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1877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9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625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0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25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04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973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3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49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1" t="7732" r="7733" b="773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251952" y="251645"/>
            <a:ext cx="8640097" cy="4640211"/>
          </a:xfrm>
          <a:prstGeom prst="rect">
            <a:avLst/>
          </a:prstGeom>
          <a:solidFill>
            <a:srgbClr val="F7F4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4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0401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5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33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6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638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7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159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8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42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9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909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0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4412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910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85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3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690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1" t="7732" r="7733" b="773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251952" y="251645"/>
            <a:ext cx="8640097" cy="4640211"/>
          </a:xfrm>
          <a:prstGeom prst="rect">
            <a:avLst/>
          </a:prstGeom>
          <a:solidFill>
            <a:srgbClr val="F7F4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图片占位符 5"/>
          <p:cNvSpPr>
            <a:spLocks noGrp="1"/>
          </p:cNvSpPr>
          <p:nvPr>
            <p:ph type="pic" sz="quarter" idx="10"/>
          </p:nvPr>
        </p:nvSpPr>
        <p:spPr>
          <a:xfrm>
            <a:off x="323369" y="1304925"/>
            <a:ext cx="3528783" cy="1798198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3929974" y="1304925"/>
            <a:ext cx="4890657" cy="1798198"/>
          </a:xfrm>
          <a:prstGeom prst="rect">
            <a:avLst/>
          </a:prstGeom>
          <a:solidFill>
            <a:srgbClr val="7CAC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4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0789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5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65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6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53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7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51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8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67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9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989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30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87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3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52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3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842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33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429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1" t="7732" r="7733" b="773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251952" y="251645"/>
            <a:ext cx="8640097" cy="4640211"/>
          </a:xfrm>
          <a:prstGeom prst="rect">
            <a:avLst/>
          </a:prstGeom>
          <a:solidFill>
            <a:srgbClr val="F7F4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313642" y="1427018"/>
            <a:ext cx="2090057" cy="1357200"/>
          </a:xfrm>
          <a:prstGeom prst="rect">
            <a:avLst/>
          </a:prstGeom>
          <a:solidFill>
            <a:srgbClr val="7CAC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313642" y="2877658"/>
            <a:ext cx="2089150" cy="1357200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2460172" y="2879020"/>
            <a:ext cx="2090057" cy="1357200"/>
          </a:xfrm>
          <a:prstGeom prst="rect">
            <a:avLst/>
          </a:prstGeom>
          <a:solidFill>
            <a:srgbClr val="B6CE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图片占位符 5"/>
          <p:cNvSpPr>
            <a:spLocks noGrp="1"/>
          </p:cNvSpPr>
          <p:nvPr>
            <p:ph type="pic" sz="quarter" idx="11"/>
          </p:nvPr>
        </p:nvSpPr>
        <p:spPr>
          <a:xfrm>
            <a:off x="2460776" y="1426919"/>
            <a:ext cx="2089150" cy="1357200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9" name="矩形 8"/>
          <p:cNvSpPr/>
          <p:nvPr userDrawn="1"/>
        </p:nvSpPr>
        <p:spPr>
          <a:xfrm>
            <a:off x="4607003" y="1427018"/>
            <a:ext cx="2090057" cy="1357200"/>
          </a:xfrm>
          <a:prstGeom prst="rect">
            <a:avLst/>
          </a:prstGeom>
          <a:solidFill>
            <a:srgbClr val="FFA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图片占位符 5"/>
          <p:cNvSpPr>
            <a:spLocks noGrp="1"/>
          </p:cNvSpPr>
          <p:nvPr>
            <p:ph type="pic" sz="quarter" idx="12"/>
          </p:nvPr>
        </p:nvSpPr>
        <p:spPr>
          <a:xfrm>
            <a:off x="4607609" y="2877658"/>
            <a:ext cx="2089150" cy="1357200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6754138" y="2879020"/>
            <a:ext cx="2090057" cy="1357200"/>
          </a:xfrm>
          <a:prstGeom prst="rect">
            <a:avLst/>
          </a:prstGeom>
          <a:solidFill>
            <a:srgbClr val="FFCA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图片占位符 5"/>
          <p:cNvSpPr>
            <a:spLocks noGrp="1"/>
          </p:cNvSpPr>
          <p:nvPr>
            <p:ph type="pic" sz="quarter" idx="13"/>
          </p:nvPr>
        </p:nvSpPr>
        <p:spPr>
          <a:xfrm>
            <a:off x="6754138" y="1426919"/>
            <a:ext cx="2089150" cy="1357200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34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55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35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453650" y="0"/>
            <a:ext cx="54006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236156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 defTabSz="914400"/>
              <a:t>2023/8/14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 defTabSz="9144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74752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 defTabSz="914400"/>
              <a:t>2023/8/14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 defTabSz="9144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019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371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432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62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3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92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E0083-C0DC-4438-9F47-1CE4673D10C7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F330AF-28DA-446E-A275-47616F6428E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  <p:sldLayoutId id="2147483689" r:id="rId38"/>
    <p:sldLayoutId id="2147483690" r:id="rId39"/>
    <p:sldLayoutId id="2147483691" r:id="rId40"/>
    <p:sldLayoutId id="2147483692" r:id="rId41"/>
    <p:sldLayoutId id="2147483655" r:id="rId42"/>
    <p:sldLayoutId id="2147483656" r:id="rId43"/>
    <p:sldLayoutId id="2147483657" r:id="rId44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hf sldNum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0768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o.csdn.net/so/search?q=QGraphicsScene&amp;spm=1001.2101.3001.7020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649111" y="1609223"/>
            <a:ext cx="1074579" cy="1074579"/>
          </a:xfrm>
          <a:prstGeom prst="ellipse">
            <a:avLst/>
          </a:prstGeom>
          <a:solidFill>
            <a:srgbClr val="FFA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7CACB6"/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856820" y="1603558"/>
            <a:ext cx="65434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cs typeface="+mn-ea"/>
                <a:sym typeface="+mn-lt"/>
              </a:rPr>
              <a:t>T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2953631" y="2820619"/>
            <a:ext cx="32367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dirty="0">
                <a:solidFill>
                  <a:srgbClr val="7CACB6"/>
                </a:solidFill>
                <a:cs typeface="+mn-ea"/>
                <a:sym typeface="字魂59号-创粗黑" panose="00000500000000000000" pitchFamily="2" charset="-122"/>
              </a:rPr>
              <a:t>用</a:t>
            </a:r>
            <a:r>
              <a:rPr lang="en-US" altLang="zh-CN" sz="1600" dirty="0">
                <a:solidFill>
                  <a:srgbClr val="7CACB6"/>
                </a:solidFill>
                <a:cs typeface="+mn-ea"/>
                <a:sym typeface="字魂59号-创粗黑" panose="00000500000000000000" pitchFamily="2" charset="-122"/>
              </a:rPr>
              <a:t>QT</a:t>
            </a:r>
            <a:r>
              <a:rPr lang="zh-CN" altLang="en-US" sz="1600" dirty="0">
                <a:solidFill>
                  <a:srgbClr val="7CACB6"/>
                </a:solidFill>
                <a:cs typeface="+mn-ea"/>
                <a:sym typeface="字魂59号-创粗黑" panose="00000500000000000000" pitchFamily="2" charset="-122"/>
              </a:rPr>
              <a:t>实现植物大战僵尸项目及对           </a:t>
            </a:r>
            <a:r>
              <a:rPr lang="en-US" altLang="zh-CN" sz="1600" dirty="0">
                <a:solidFill>
                  <a:srgbClr val="7CACB6"/>
                </a:solidFill>
                <a:cs typeface="+mn-ea"/>
                <a:sym typeface="字魂59号-创粗黑" panose="00000500000000000000" pitchFamily="2" charset="-122"/>
              </a:rPr>
              <a:t>	Graphicsview</a:t>
            </a:r>
            <a:r>
              <a:rPr lang="zh-CN" altLang="en-US" sz="1600" dirty="0">
                <a:solidFill>
                  <a:srgbClr val="7CACB6"/>
                </a:solidFill>
                <a:cs typeface="+mn-ea"/>
                <a:sym typeface="字魂59号-创粗黑" panose="00000500000000000000" pitchFamily="2" charset="-122"/>
              </a:rPr>
              <a:t>框架的讨论</a:t>
            </a:r>
          </a:p>
        </p:txBody>
      </p:sp>
      <p:sp>
        <p:nvSpPr>
          <p:cNvPr id="4" name="矩形 3"/>
          <p:cNvSpPr/>
          <p:nvPr/>
        </p:nvSpPr>
        <p:spPr>
          <a:xfrm>
            <a:off x="2639465" y="1557392"/>
            <a:ext cx="84350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>
                <a:solidFill>
                  <a:srgbClr val="7CACB6"/>
                </a:solidFill>
                <a:cs typeface="+mn-ea"/>
                <a:sym typeface="+mn-lt"/>
              </a:rPr>
              <a:t>Q</a:t>
            </a:r>
            <a:endParaRPr lang="zh-CN" altLang="en-US" sz="1600" dirty="0">
              <a:solidFill>
                <a:srgbClr val="7CACB6"/>
              </a:solidFill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642363" y="1557392"/>
            <a:ext cx="187743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600" dirty="0">
                <a:solidFill>
                  <a:srgbClr val="7CACB6"/>
                </a:solidFill>
                <a:cs typeface="+mn-ea"/>
                <a:sym typeface="+mn-lt"/>
              </a:rPr>
              <a:t>总结</a:t>
            </a:r>
            <a:endParaRPr lang="zh-CN" altLang="en-US" sz="1600" dirty="0">
              <a:solidFill>
                <a:srgbClr val="7CACB6"/>
              </a:solidFill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61" b="67754"/>
          <a:stretch>
            <a:fillRect/>
          </a:stretch>
        </p:blipFill>
        <p:spPr>
          <a:xfrm rot="10800000">
            <a:off x="6726735" y="1724246"/>
            <a:ext cx="1210588" cy="654676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 flipH="1">
            <a:off x="2178909" y="1573576"/>
            <a:ext cx="412023" cy="412024"/>
          </a:xfrm>
          <a:prstGeom prst="line">
            <a:avLst/>
          </a:prstGeom>
          <a:ln w="127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2087563" y="1856860"/>
            <a:ext cx="95148" cy="95148"/>
          </a:xfrm>
          <a:prstGeom prst="ellipse">
            <a:avLst/>
          </a:prstGeom>
          <a:noFill/>
          <a:ln>
            <a:solidFill>
              <a:srgbClr val="7CAC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7CACB6"/>
              </a:solidFill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4615700" y="2503528"/>
            <a:ext cx="362898" cy="362897"/>
          </a:xfrm>
          <a:prstGeom prst="line">
            <a:avLst/>
          </a:prstGeom>
          <a:ln w="127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3822703" y="1397591"/>
            <a:ext cx="95148" cy="95148"/>
          </a:xfrm>
          <a:prstGeom prst="ellipse">
            <a:avLst/>
          </a:prstGeom>
          <a:noFill/>
          <a:ln>
            <a:solidFill>
              <a:srgbClr val="7CAC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7CACB6"/>
              </a:solidFill>
              <a:cs typeface="+mn-ea"/>
              <a:sym typeface="+mn-lt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3474430" y="1348464"/>
            <a:ext cx="362898" cy="362897"/>
          </a:xfrm>
          <a:prstGeom prst="line">
            <a:avLst/>
          </a:prstGeom>
          <a:ln w="127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6650997" y="2492790"/>
            <a:ext cx="388187" cy="388188"/>
          </a:xfrm>
          <a:prstGeom prst="line">
            <a:avLst/>
          </a:prstGeom>
          <a:ln w="127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7053969" y="2492790"/>
            <a:ext cx="95148" cy="95148"/>
          </a:xfrm>
          <a:prstGeom prst="ellipse">
            <a:avLst/>
          </a:prstGeom>
          <a:noFill/>
          <a:ln>
            <a:solidFill>
              <a:srgbClr val="7CAC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7CACB6"/>
              </a:solidFill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4961426" y="2556194"/>
            <a:ext cx="95148" cy="95148"/>
          </a:xfrm>
          <a:prstGeom prst="ellipse">
            <a:avLst/>
          </a:prstGeom>
          <a:noFill/>
          <a:ln>
            <a:solidFill>
              <a:srgbClr val="7CAC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7CACB6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演示研究所 SlideLab.cc">
            <a:extLst>
              <a:ext uri="{FF2B5EF4-FFF2-40B4-BE49-F238E27FC236}">
                <a16:creationId xmlns:a16="http://schemas.microsoft.com/office/drawing/2014/main" id="{5022CD22-03BF-B155-BE38-5DAC0860EAFE}"/>
              </a:ext>
            </a:extLst>
          </p:cNvPr>
          <p:cNvSpPr/>
          <p:nvPr/>
        </p:nvSpPr>
        <p:spPr>
          <a:xfrm>
            <a:off x="543104" y="5808721"/>
            <a:ext cx="681315" cy="682137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A36F6F2-DE66-A84C-F24B-7CC62661C319}"/>
              </a:ext>
            </a:extLst>
          </p:cNvPr>
          <p:cNvSpPr txBox="1"/>
          <p:nvPr/>
        </p:nvSpPr>
        <p:spPr>
          <a:xfrm>
            <a:off x="387778" y="344466"/>
            <a:ext cx="4587422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构造函数中</a:t>
            </a:r>
            <a:endParaRPr lang="en-US" altLang="zh-CN" sz="2000" dirty="0"/>
          </a:p>
          <a:p>
            <a:r>
              <a:rPr lang="en-US" altLang="zh-CN" sz="1400" dirty="0"/>
              <a:t>btn_1-&gt;setStyleSheet("QPushButton{"</a:t>
            </a:r>
          </a:p>
          <a:p>
            <a:r>
              <a:rPr lang="en-US" altLang="zh-CN" sz="1400" dirty="0"/>
              <a:t>                         "border:none;" // </a:t>
            </a:r>
            <a:r>
              <a:rPr lang="zh-CN" altLang="en-US" sz="1400" dirty="0"/>
              <a:t>设置无边框</a:t>
            </a:r>
          </a:p>
          <a:p>
            <a:r>
              <a:rPr lang="zh-CN" altLang="en-US" sz="1400" dirty="0"/>
              <a:t>                         </a:t>
            </a:r>
            <a:r>
              <a:rPr lang="en-US" altLang="zh-CN" sz="1400" dirty="0"/>
              <a:t>"padding:0px;" // </a:t>
            </a:r>
            <a:r>
              <a:rPr lang="zh-CN" altLang="en-US" sz="1400" dirty="0"/>
              <a:t>设置无内边距</a:t>
            </a:r>
          </a:p>
          <a:p>
            <a:r>
              <a:rPr lang="zh-CN" altLang="en-US" sz="1400" dirty="0"/>
              <a:t>                         </a:t>
            </a:r>
            <a:r>
              <a:rPr lang="en-US" altLang="zh-CN" sz="1400" dirty="0"/>
              <a:t>"background:transparent;" // </a:t>
            </a:r>
            <a:r>
              <a:rPr lang="zh-CN" altLang="en-US" sz="1400" dirty="0"/>
              <a:t>背景透明</a:t>
            </a:r>
          </a:p>
          <a:p>
            <a:r>
              <a:rPr lang="zh-CN" altLang="en-US" sz="1400" dirty="0"/>
              <a:t>                         </a:t>
            </a:r>
            <a:r>
              <a:rPr lang="en-US" altLang="zh-CN" sz="1400" dirty="0"/>
              <a:t>"border-image:url(:/new/prefix1/mx1.png);" // </a:t>
            </a:r>
            <a:r>
              <a:rPr lang="zh-CN" altLang="en-US" sz="1400" dirty="0"/>
              <a:t>设置按钮样式，包括背景图片</a:t>
            </a:r>
          </a:p>
          <a:p>
            <a:r>
              <a:rPr lang="zh-CN" altLang="en-US" sz="1400" dirty="0"/>
              <a:t>                         </a:t>
            </a:r>
            <a:r>
              <a:rPr lang="en-US" altLang="zh-CN" sz="1400" dirty="0"/>
              <a:t>"}"</a:t>
            </a:r>
          </a:p>
          <a:p>
            <a:r>
              <a:rPr lang="en-US" altLang="zh-CN" sz="1400" dirty="0"/>
              <a:t>                         "QPushButton:hover{"</a:t>
            </a:r>
          </a:p>
          <a:p>
            <a:r>
              <a:rPr lang="en-US" altLang="zh-CN" sz="1400" dirty="0"/>
              <a:t>                         "border-image:url(:/new/prefix1/mx.png);" // </a:t>
            </a:r>
            <a:r>
              <a:rPr lang="zh-CN" altLang="en-US" sz="1400" dirty="0"/>
              <a:t>鼠标悬停样式</a:t>
            </a:r>
          </a:p>
          <a:p>
            <a:r>
              <a:rPr lang="zh-CN" altLang="en-US" sz="1400" dirty="0"/>
              <a:t>                         </a:t>
            </a:r>
            <a:r>
              <a:rPr lang="en-US" altLang="zh-CN" sz="1400" dirty="0"/>
              <a:t>"}"</a:t>
            </a:r>
          </a:p>
          <a:p>
            <a:r>
              <a:rPr lang="en-US" altLang="zh-CN" sz="1400" dirty="0"/>
              <a:t>                         );</a:t>
            </a:r>
          </a:p>
          <a:p>
            <a:r>
              <a:rPr lang="zh-CN" altLang="en-US" sz="1400" dirty="0"/>
              <a:t> </a:t>
            </a:r>
            <a:r>
              <a:rPr lang="en-US" altLang="zh-CN" sz="1400" dirty="0"/>
              <a:t>// </a:t>
            </a:r>
            <a:r>
              <a:rPr lang="zh-CN" altLang="en-US" sz="1400" dirty="0"/>
              <a:t>连接按钮点击事件，启动游戏窗口，并隐藏当前窗口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connect(btn_1,&amp;QPushButton::clicked,[this](){</a:t>
            </a:r>
          </a:p>
          <a:p>
            <a:r>
              <a:rPr lang="en-US" altLang="zh-CN" sz="1400" dirty="0"/>
              <a:t>        game* ga=new game;</a:t>
            </a:r>
          </a:p>
          <a:p>
            <a:r>
              <a:rPr lang="en-US" altLang="zh-CN" sz="1400" dirty="0"/>
              <a:t>        ga-&gt;show();</a:t>
            </a:r>
          </a:p>
          <a:p>
            <a:r>
              <a:rPr lang="en-US" altLang="zh-CN" sz="1400" dirty="0"/>
              <a:t>        this-&gt;hide();</a:t>
            </a:r>
          </a:p>
          <a:p>
            <a:r>
              <a:rPr lang="en-US" altLang="zh-CN" sz="1400" dirty="0"/>
              <a:t>    });</a:t>
            </a:r>
            <a:endParaRPr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E0BFD6F-FC21-2EEE-3326-6974BB68D80E}"/>
              </a:ext>
            </a:extLst>
          </p:cNvPr>
          <p:cNvSpPr txBox="1"/>
          <p:nvPr/>
        </p:nvSpPr>
        <p:spPr>
          <a:xfrm>
            <a:off x="4883636" y="549674"/>
            <a:ext cx="41350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绘画函数中</a:t>
            </a:r>
            <a:endParaRPr lang="en-US" altLang="zh-CN" dirty="0"/>
          </a:p>
          <a:p>
            <a:r>
              <a:rPr lang="en-US" altLang="zh-CN" sz="1200" dirty="0"/>
              <a:t>mpainter_1-&gt;begin(this); // </a:t>
            </a:r>
            <a:r>
              <a:rPr lang="zh-CN" altLang="en-US" sz="1200" dirty="0"/>
              <a:t>开始绘制</a:t>
            </a:r>
          </a:p>
          <a:p>
            <a:r>
              <a:rPr lang="zh-CN" altLang="en-US" sz="1200" dirty="0"/>
              <a:t>    </a:t>
            </a:r>
            <a:r>
              <a:rPr lang="en-US" altLang="zh-CN" sz="1200" dirty="0"/>
              <a:t>QImage img(":/new/prefix1/Surface.png"); // </a:t>
            </a:r>
            <a:r>
              <a:rPr lang="zh-CN" altLang="en-US" sz="1200" dirty="0"/>
              <a:t>加载图片资源</a:t>
            </a:r>
          </a:p>
          <a:p>
            <a:r>
              <a:rPr lang="zh-CN" altLang="en-US" sz="1200" dirty="0"/>
              <a:t>    </a:t>
            </a:r>
            <a:r>
              <a:rPr lang="en-US" altLang="zh-CN" sz="1200" dirty="0"/>
              <a:t>mpainter_1-&gt;drawImage(QRect(0, 0, 900, 600), img); // </a:t>
            </a:r>
            <a:r>
              <a:rPr lang="zh-CN" altLang="en-US" sz="1200" dirty="0"/>
              <a:t>在主窗口绘制图片</a:t>
            </a:r>
          </a:p>
          <a:p>
            <a:r>
              <a:rPr lang="zh-CN" altLang="en-US" sz="1200" dirty="0"/>
              <a:t>    </a:t>
            </a:r>
            <a:r>
              <a:rPr lang="en-US" altLang="zh-CN" sz="1200" dirty="0"/>
              <a:t>mpainter_1-&gt;end(); // </a:t>
            </a:r>
            <a:r>
              <a:rPr lang="zh-CN" altLang="en-US" sz="1200" dirty="0"/>
              <a:t>结束绘制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AB0085A-041E-0289-5897-73C934E476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42"/>
          <a:stretch/>
        </p:blipFill>
        <p:spPr>
          <a:xfrm>
            <a:off x="5333273" y="2571750"/>
            <a:ext cx="3422949" cy="2266254"/>
          </a:xfrm>
          <a:prstGeom prst="rect">
            <a:avLst/>
          </a:prstGeom>
          <a:effectLst>
            <a:softEdge rad="215900"/>
          </a:effectLst>
        </p:spPr>
      </p:pic>
    </p:spTree>
    <p:extLst>
      <p:ext uri="{BB962C8B-B14F-4D97-AF65-F5344CB8AC3E}">
        <p14:creationId xmlns:p14="http://schemas.microsoft.com/office/powerpoint/2010/main" val="239875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556339" y="261695"/>
            <a:ext cx="2031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游戏界面设计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84297B19-F5B7-346D-4709-4CF8DD0744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82" y="1280793"/>
            <a:ext cx="4957246" cy="322560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4066E24-9F45-4A53-FF15-BC83EC207AC2}"/>
              </a:ext>
            </a:extLst>
          </p:cNvPr>
          <p:cNvSpPr txBox="1"/>
          <p:nvPr/>
        </p:nvSpPr>
        <p:spPr>
          <a:xfrm>
            <a:off x="64920" y="860010"/>
            <a:ext cx="1278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150</a:t>
            </a:r>
            <a:r>
              <a:rPr lang="zh-CN" altLang="en-US" dirty="0"/>
              <a:t>，</a:t>
            </a:r>
            <a:r>
              <a:rPr lang="en-US" altLang="zh-CN" dirty="0"/>
              <a:t>0</a:t>
            </a:r>
            <a:r>
              <a:rPr lang="zh-CN" altLang="en-US" dirty="0"/>
              <a:t>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F0D7ED-4EA0-2B48-9606-7B0E7FC5CB1C}"/>
              </a:ext>
            </a:extLst>
          </p:cNvPr>
          <p:cNvSpPr txBox="1"/>
          <p:nvPr/>
        </p:nvSpPr>
        <p:spPr>
          <a:xfrm>
            <a:off x="5458265" y="548640"/>
            <a:ext cx="34817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    scene=new QGraphicsScene(this);</a:t>
            </a:r>
          </a:p>
          <a:p>
            <a:r>
              <a:rPr lang="en-US" altLang="zh-CN" sz="1400" dirty="0"/>
              <a:t>    scene-&gt;setSceneRect(150,0,900,600)</a:t>
            </a:r>
          </a:p>
          <a:p>
            <a:r>
              <a:rPr lang="en-US" altLang="zh-CN" sz="1400" dirty="0"/>
              <a:t>//(290,120,10,10 (</a:t>
            </a:r>
            <a:r>
              <a:rPr lang="zh-CN" altLang="en-US" sz="1400" dirty="0"/>
              <a:t>中心坐标</a:t>
            </a:r>
            <a:r>
              <a:rPr lang="en-US" altLang="zh-CN" sz="1400" dirty="0"/>
              <a:t>) </a:t>
            </a:r>
            <a:r>
              <a:rPr lang="zh-CN" altLang="en-US" sz="1400" dirty="0"/>
              <a:t>格子</a:t>
            </a:r>
            <a:r>
              <a:rPr lang="en-US" altLang="zh-CN" sz="1400" dirty="0"/>
              <a:t>85 95</a:t>
            </a:r>
          </a:p>
          <a:p>
            <a:r>
              <a:rPr lang="en-US" altLang="zh-CN" sz="1400" dirty="0"/>
              <a:t>    shop *sh = new shop;</a:t>
            </a:r>
          </a:p>
          <a:p>
            <a:r>
              <a:rPr lang="en-US" altLang="zh-CN" sz="1400" dirty="0"/>
              <a:t>    sh-&gt;setPos(520, 45);</a:t>
            </a:r>
          </a:p>
          <a:p>
            <a:r>
              <a:rPr lang="en-US" altLang="zh-CN" sz="1400" dirty="0"/>
              <a:t>    scene-&gt;addItem(sh);</a:t>
            </a:r>
          </a:p>
          <a:p>
            <a:r>
              <a:rPr lang="en-US" altLang="zh-CN" sz="1400" dirty="0"/>
              <a:t>    shovel *sho = new shovel;</a:t>
            </a:r>
          </a:p>
          <a:p>
            <a:r>
              <a:rPr lang="en-US" altLang="zh-CN" sz="1400" dirty="0"/>
              <a:t>    sho-&gt;setPos(830, 40);</a:t>
            </a:r>
          </a:p>
          <a:p>
            <a:r>
              <a:rPr lang="en-US" altLang="zh-CN" sz="1400" dirty="0"/>
              <a:t>    scene-&gt;addItem(sho);</a:t>
            </a:r>
          </a:p>
          <a:p>
            <a:r>
              <a:rPr lang="en-US" altLang="zh-CN" sz="1400" dirty="0"/>
              <a:t>    Map *map = new Map;</a:t>
            </a:r>
          </a:p>
          <a:p>
            <a:r>
              <a:rPr lang="en-US" altLang="zh-CN" sz="1400" dirty="0"/>
              <a:t>    map-&gt;setPos(618, 326);</a:t>
            </a:r>
          </a:p>
          <a:p>
            <a:r>
              <a:rPr lang="en-US" altLang="zh-CN" sz="1400" dirty="0"/>
              <a:t>    scene-&gt;addItem(map);</a:t>
            </a:r>
          </a:p>
          <a:p>
            <a:r>
              <a:rPr lang="en-US" altLang="zh-CN" sz="1400" dirty="0"/>
              <a:t>    for (int i = 0; i &lt; 5; ++i)</a:t>
            </a:r>
          </a:p>
          <a:p>
            <a:r>
              <a:rPr lang="en-US" altLang="zh-CN" sz="1400" dirty="0"/>
              <a:t>    {</a:t>
            </a:r>
          </a:p>
          <a:p>
            <a:r>
              <a:rPr lang="en-US" altLang="zh-CN" sz="1400" dirty="0"/>
              <a:t>        Mower *mower = new Mower;</a:t>
            </a:r>
          </a:p>
          <a:p>
            <a:r>
              <a:rPr lang="en-US" altLang="zh-CN" sz="1400" dirty="0"/>
              <a:t>        mower-&gt;setPos(215, 120 + 95 * i);</a:t>
            </a:r>
          </a:p>
          <a:p>
            <a:r>
              <a:rPr lang="en-US" altLang="zh-CN" sz="1400" dirty="0"/>
              <a:t>        scene-&gt;addItem(mower);</a:t>
            </a:r>
          </a:p>
          <a:p>
            <a:r>
              <a:rPr lang="en-US" altLang="zh-CN" sz="1400" dirty="0"/>
              <a:t>    }</a:t>
            </a:r>
            <a:endParaRPr lang="zh-CN" altLang="en-US" sz="1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556339" y="261695"/>
            <a:ext cx="2031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游戏界面设计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84297B19-F5B7-346D-4709-4CF8DD0744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82" y="1280793"/>
            <a:ext cx="4957246" cy="322560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4066E24-9F45-4A53-FF15-BC83EC207AC2}"/>
              </a:ext>
            </a:extLst>
          </p:cNvPr>
          <p:cNvSpPr txBox="1"/>
          <p:nvPr/>
        </p:nvSpPr>
        <p:spPr>
          <a:xfrm>
            <a:off x="64920" y="860010"/>
            <a:ext cx="1278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150</a:t>
            </a:r>
            <a:r>
              <a:rPr lang="zh-CN" altLang="en-US" dirty="0"/>
              <a:t>，</a:t>
            </a:r>
            <a:r>
              <a:rPr lang="en-US" altLang="zh-CN" dirty="0"/>
              <a:t>0</a:t>
            </a:r>
            <a:r>
              <a:rPr lang="zh-CN" altLang="en-US" dirty="0"/>
              <a:t>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F0D7ED-4EA0-2B48-9606-7B0E7FC5CB1C}"/>
              </a:ext>
            </a:extLst>
          </p:cNvPr>
          <p:cNvSpPr txBox="1"/>
          <p:nvPr/>
        </p:nvSpPr>
        <p:spPr>
          <a:xfrm>
            <a:off x="5409028" y="751524"/>
            <a:ext cx="3460651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view = new QGraphicsView(scene, this);</a:t>
            </a:r>
          </a:p>
          <a:p>
            <a:r>
              <a:rPr lang="en-US" altLang="zh-CN" sz="1400" dirty="0"/>
              <a:t>view-&gt;resize(900, 600);</a:t>
            </a:r>
          </a:p>
          <a:p>
            <a:r>
              <a:rPr lang="en-US" altLang="zh-CN" sz="1400" dirty="0"/>
              <a:t>&gt;setBackgroundBrush(QPixmap(":/new/prefix1/Background.jpg")); // </a:t>
            </a:r>
            <a:r>
              <a:rPr lang="zh-CN" altLang="en-US" sz="1400" dirty="0"/>
              <a:t>设置背景图片</a:t>
            </a:r>
          </a:p>
          <a:p>
            <a:endParaRPr lang="en-US" altLang="zh-CN" sz="1400" dirty="0"/>
          </a:p>
          <a:p>
            <a:r>
              <a:rPr lang="en-US" altLang="zh-CN" sz="1400" dirty="0"/>
              <a:t>connect(mQTimer, &amp;QTimer::timeout, scene, &amp;QGraphicsScene::advance);</a:t>
            </a:r>
          </a:p>
          <a:p>
            <a:endParaRPr lang="en-US" altLang="zh-CN" sz="1400" dirty="0"/>
          </a:p>
          <a:p>
            <a:r>
              <a:rPr lang="en-US" altLang="zh-CN" sz="1400" dirty="0"/>
              <a:t>connect(mQTimer, &amp;QTimer::timeout, this, &amp;game::addZombie);</a:t>
            </a:r>
          </a:p>
          <a:p>
            <a:endParaRPr lang="en-US" altLang="zh-CN" sz="1400" dirty="0"/>
          </a:p>
          <a:p>
            <a:r>
              <a:rPr lang="en-US" altLang="zh-CN" sz="1400" dirty="0"/>
              <a:t>connect(mQTimer, &amp;QTimer::timeout, this, &amp;game::check);</a:t>
            </a:r>
          </a:p>
          <a:p>
            <a:r>
              <a:rPr lang="en-US" altLang="zh-CN" sz="1400" dirty="0"/>
              <a:t>    mQTimer-&gt;start(33); // </a:t>
            </a:r>
            <a:r>
              <a:rPr lang="zh-CN" altLang="en-US" sz="1400" dirty="0"/>
              <a:t>启动计时器，每</a:t>
            </a:r>
            <a:r>
              <a:rPr lang="en-US" altLang="zh-CN" sz="1400" dirty="0"/>
              <a:t>33</a:t>
            </a:r>
            <a:r>
              <a:rPr lang="zh-CN" altLang="en-US" sz="1400" dirty="0"/>
              <a:t>毫秒触发一次</a:t>
            </a:r>
            <a:r>
              <a:rPr lang="en-US" altLang="zh-CN" sz="1400" dirty="0"/>
              <a:t>timeout</a:t>
            </a:r>
            <a:r>
              <a:rPr lang="zh-CN" altLang="en-US" sz="1400" dirty="0"/>
              <a:t>信号，驱动游戏动画效果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view-&gt;show(); // </a:t>
            </a:r>
            <a:r>
              <a:rPr lang="zh-CN" altLang="en-US" sz="1400" dirty="0"/>
              <a:t>显示视图</a:t>
            </a:r>
          </a:p>
        </p:txBody>
      </p:sp>
    </p:spTree>
    <p:extLst>
      <p:ext uri="{BB962C8B-B14F-4D97-AF65-F5344CB8AC3E}">
        <p14:creationId xmlns:p14="http://schemas.microsoft.com/office/powerpoint/2010/main" val="38636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556339" y="261695"/>
            <a:ext cx="2031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游戏界面设计</a:t>
            </a:r>
          </a:p>
        </p:txBody>
      </p:sp>
      <p:sp>
        <p:nvSpPr>
          <p:cNvPr id="6" name="矩形 5"/>
          <p:cNvSpPr/>
          <p:nvPr/>
        </p:nvSpPr>
        <p:spPr>
          <a:xfrm>
            <a:off x="3883349" y="655828"/>
            <a:ext cx="1377300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solidFill>
                  <a:srgbClr val="7CACB6"/>
                </a:solidFill>
                <a:cs typeface="+mn-ea"/>
                <a:sym typeface="+mn-lt"/>
              </a:rPr>
              <a:t>Review of work content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9FDAD07F-1665-07DB-2360-ED147AFC3FBE}"/>
              </a:ext>
            </a:extLst>
          </p:cNvPr>
          <p:cNvSpPr txBox="1"/>
          <p:nvPr/>
        </p:nvSpPr>
        <p:spPr>
          <a:xfrm>
            <a:off x="611943" y="913961"/>
            <a:ext cx="663291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判断游戏是否结束</a:t>
            </a:r>
            <a:endParaRPr lang="en-US" altLang="zh-CN" sz="2000" dirty="0"/>
          </a:p>
          <a:p>
            <a:r>
              <a:rPr lang="en-US" altLang="zh-CN" sz="1400" dirty="0"/>
              <a:t>void game::check()</a:t>
            </a:r>
          </a:p>
          <a:p>
            <a:r>
              <a:rPr lang="en-US" altLang="zh-CN" sz="1400" dirty="0"/>
              <a:t>{</a:t>
            </a:r>
          </a:p>
          <a:p>
            <a:r>
              <a:rPr lang="en-US" altLang="zh-CN" sz="1400" dirty="0"/>
              <a:t>    // </a:t>
            </a:r>
            <a:r>
              <a:rPr lang="zh-CN" altLang="en-US" sz="1400" dirty="0"/>
              <a:t>检查游戏是否结束，是否有僵尸到达屏幕最左边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const QList&lt;QGraphicsItem *&gt; items = scene-&gt;items();</a:t>
            </a:r>
          </a:p>
          <a:p>
            <a:r>
              <a:rPr lang="en-US" altLang="zh-CN" sz="1400" dirty="0"/>
              <a:t>    foreach (QGraphicsItem *item, items)</a:t>
            </a:r>
          </a:p>
          <a:p>
            <a:r>
              <a:rPr lang="en-US" altLang="zh-CN" sz="1400" dirty="0"/>
              <a:t>    {</a:t>
            </a:r>
          </a:p>
          <a:p>
            <a:r>
              <a:rPr lang="en-US" altLang="zh-CN" sz="1400" dirty="0"/>
              <a:t>        if (item-&gt;type() == zombie::Type &amp;&amp; item-&gt;x() &lt; 150)</a:t>
            </a:r>
          </a:p>
          <a:p>
            <a:r>
              <a:rPr lang="en-US" altLang="zh-CN" sz="1400" dirty="0"/>
              <a:t>        {</a:t>
            </a:r>
          </a:p>
          <a:p>
            <a:r>
              <a:rPr lang="en-US" altLang="zh-CN" sz="1400" dirty="0"/>
              <a:t>            // </a:t>
            </a:r>
            <a:r>
              <a:rPr lang="zh-CN" altLang="en-US" sz="1400" dirty="0"/>
              <a:t>如果有僵尸到达屏幕最左边，游戏结束</a:t>
            </a:r>
          </a:p>
          <a:p>
            <a:r>
              <a:rPr lang="zh-CN" altLang="en-US" sz="1400" dirty="0"/>
              <a:t>            </a:t>
            </a:r>
            <a:r>
              <a:rPr lang="en-US" altLang="zh-CN" sz="1400" dirty="0"/>
              <a:t>scene-&gt;addPixmap(QPixmap(":/new/prefix1/ZombiesWon.png"))-&gt;setPos(336, 92);</a:t>
            </a:r>
          </a:p>
          <a:p>
            <a:r>
              <a:rPr lang="en-US" altLang="zh-CN" sz="1400" dirty="0"/>
              <a:t>            scene-&gt;advance();</a:t>
            </a:r>
          </a:p>
          <a:p>
            <a:r>
              <a:rPr lang="en-US" altLang="zh-CN" sz="1400" dirty="0"/>
              <a:t>            mQTimer-&gt;stop(); // </a:t>
            </a:r>
            <a:r>
              <a:rPr lang="zh-CN" altLang="en-US" sz="1400" dirty="0"/>
              <a:t>停止计时器，结束游戏</a:t>
            </a:r>
          </a:p>
          <a:p>
            <a:r>
              <a:rPr lang="zh-CN" altLang="en-US" sz="1400" dirty="0"/>
              <a:t>            </a:t>
            </a:r>
            <a:r>
              <a:rPr lang="en-US" altLang="zh-CN" sz="1400" dirty="0"/>
              <a:t>return;</a:t>
            </a:r>
          </a:p>
          <a:p>
            <a:r>
              <a:rPr lang="en-US" altLang="zh-CN" sz="1400" dirty="0"/>
              <a:t>        }</a:t>
            </a:r>
          </a:p>
          <a:p>
            <a:r>
              <a:rPr lang="en-US" altLang="zh-CN" sz="1400" dirty="0"/>
              <a:t>    }</a:t>
            </a:r>
          </a:p>
          <a:p>
            <a:r>
              <a:rPr lang="en-US" altLang="zh-CN" sz="1400" dirty="0"/>
              <a:t>}</a:t>
            </a:r>
            <a:endParaRPr lang="en-US" altLang="zh-CN" sz="800" dirty="0"/>
          </a:p>
        </p:txBody>
      </p:sp>
    </p:spTree>
    <p:extLst>
      <p:ext uri="{BB962C8B-B14F-4D97-AF65-F5344CB8AC3E}">
        <p14:creationId xmlns:p14="http://schemas.microsoft.com/office/powerpoint/2010/main" val="103086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533232" y="283871"/>
            <a:ext cx="2031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</a:rPr>
              <a:t>图形视图框架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3276177" y="1708232"/>
            <a:ext cx="2718262" cy="2718262"/>
          </a:xfrm>
          <a:prstGeom prst="ellipse">
            <a:avLst/>
          </a:prstGeom>
          <a:noFill/>
          <a:ln w="6350">
            <a:solidFill>
              <a:srgbClr val="7CACB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562035" y="2042058"/>
            <a:ext cx="2111432" cy="2111432"/>
          </a:xfrm>
          <a:prstGeom prst="ellipse">
            <a:avLst/>
          </a:prstGeom>
          <a:solidFill>
            <a:srgbClr val="7CAC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78568" y="2524193"/>
            <a:ext cx="1019031" cy="1019031"/>
          </a:xfrm>
          <a:prstGeom prst="ellipse">
            <a:avLst/>
          </a:prstGeom>
          <a:solidFill>
            <a:srgbClr val="FFA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5324438" y="2528036"/>
            <a:ext cx="1019031" cy="1019031"/>
          </a:xfrm>
          <a:prstGeom prst="ellipse">
            <a:avLst/>
          </a:prstGeom>
          <a:solidFill>
            <a:srgbClr val="FFCA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04167" y="1767590"/>
            <a:ext cx="2718261" cy="17702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paintEvent2D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绘图时已经可以绘制出各种图形，并且进行简单的控制。不过，如果要绘制成千上万相同或者不同的图形，并且对它们进行控制，比如拖动这些图形、检测它们的位置以及判断它们是否相互碰撞等，使用以前的方法就很难完成了。这时可以使用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Qt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提供的图形视图框架来进行设计</a:t>
            </a:r>
            <a:r>
              <a:rPr lang="zh-CN" altLang="en-US" sz="1100" b="0" i="0" dirty="0">
                <a:solidFill>
                  <a:srgbClr val="4D4D4D"/>
                </a:solidFill>
                <a:effectLst/>
                <a:latin typeface="-apple-system"/>
              </a:rPr>
              <a:t>。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315411" y="1685652"/>
            <a:ext cx="2400883" cy="2002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图形视图框架提供了一个基于图形项的模型视图编程方法，主要由场景、视图和图形项三部分组成，这三部分分别由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QGraphicsScene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，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QGraphicsView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和 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QGraphicsItem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这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3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个类来表示。多个视图可以查看一个场景，场景中包含各种各样几何形状的图形项。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AutoShape 112"/>
          <p:cNvSpPr/>
          <p:nvPr/>
        </p:nvSpPr>
        <p:spPr bwMode="auto">
          <a:xfrm>
            <a:off x="3178153" y="2824703"/>
            <a:ext cx="419860" cy="418010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5723583" y="2824703"/>
            <a:ext cx="287561" cy="419180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43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5" name="Freeform 5"/>
          <p:cNvSpPr>
            <a:spLocks noEditPoints="1"/>
          </p:cNvSpPr>
          <p:nvPr/>
        </p:nvSpPr>
        <p:spPr bwMode="auto">
          <a:xfrm>
            <a:off x="4335692" y="2652737"/>
            <a:ext cx="557821" cy="645799"/>
          </a:xfrm>
          <a:custGeom>
            <a:avLst/>
            <a:gdLst>
              <a:gd name="T0" fmla="*/ 544 w 666"/>
              <a:gd name="T1" fmla="*/ 103 h 771"/>
              <a:gd name="T2" fmla="*/ 478 w 666"/>
              <a:gd name="T3" fmla="*/ 103 h 771"/>
              <a:gd name="T4" fmla="*/ 478 w 666"/>
              <a:gd name="T5" fmla="*/ 83 h 771"/>
              <a:gd name="T6" fmla="*/ 417 w 666"/>
              <a:gd name="T7" fmla="*/ 83 h 771"/>
              <a:gd name="T8" fmla="*/ 324 w 666"/>
              <a:gd name="T9" fmla="*/ 0 h 771"/>
              <a:gd name="T10" fmla="*/ 229 w 666"/>
              <a:gd name="T11" fmla="*/ 83 h 771"/>
              <a:gd name="T12" fmla="*/ 168 w 666"/>
              <a:gd name="T13" fmla="*/ 83 h 771"/>
              <a:gd name="T14" fmla="*/ 168 w 666"/>
              <a:gd name="T15" fmla="*/ 103 h 771"/>
              <a:gd name="T16" fmla="*/ 122 w 666"/>
              <a:gd name="T17" fmla="*/ 103 h 771"/>
              <a:gd name="T18" fmla="*/ 0 w 666"/>
              <a:gd name="T19" fmla="*/ 223 h 771"/>
              <a:gd name="T20" fmla="*/ 0 w 666"/>
              <a:gd name="T21" fmla="*/ 648 h 771"/>
              <a:gd name="T22" fmla="*/ 122 w 666"/>
              <a:gd name="T23" fmla="*/ 771 h 771"/>
              <a:gd name="T24" fmla="*/ 544 w 666"/>
              <a:gd name="T25" fmla="*/ 771 h 771"/>
              <a:gd name="T26" fmla="*/ 666 w 666"/>
              <a:gd name="T27" fmla="*/ 648 h 771"/>
              <a:gd name="T28" fmla="*/ 666 w 666"/>
              <a:gd name="T29" fmla="*/ 223 h 771"/>
              <a:gd name="T30" fmla="*/ 544 w 666"/>
              <a:gd name="T31" fmla="*/ 103 h 771"/>
              <a:gd name="T32" fmla="*/ 270 w 666"/>
              <a:gd name="T33" fmla="*/ 123 h 771"/>
              <a:gd name="T34" fmla="*/ 270 w 666"/>
              <a:gd name="T35" fmla="*/ 98 h 771"/>
              <a:gd name="T36" fmla="*/ 324 w 666"/>
              <a:gd name="T37" fmla="*/ 41 h 771"/>
              <a:gd name="T38" fmla="*/ 374 w 666"/>
              <a:gd name="T39" fmla="*/ 98 h 771"/>
              <a:gd name="T40" fmla="*/ 374 w 666"/>
              <a:gd name="T41" fmla="*/ 123 h 771"/>
              <a:gd name="T42" fmla="*/ 437 w 666"/>
              <a:gd name="T43" fmla="*/ 123 h 771"/>
              <a:gd name="T44" fmla="*/ 437 w 666"/>
              <a:gd name="T45" fmla="*/ 228 h 771"/>
              <a:gd name="T46" fmla="*/ 207 w 666"/>
              <a:gd name="T47" fmla="*/ 228 h 771"/>
              <a:gd name="T48" fmla="*/ 207 w 666"/>
              <a:gd name="T49" fmla="*/ 123 h 771"/>
              <a:gd name="T50" fmla="*/ 270 w 666"/>
              <a:gd name="T51" fmla="*/ 123 h 771"/>
              <a:gd name="T52" fmla="*/ 507 w 666"/>
              <a:gd name="T53" fmla="*/ 304 h 771"/>
              <a:gd name="T54" fmla="*/ 476 w 666"/>
              <a:gd name="T55" fmla="*/ 311 h 771"/>
              <a:gd name="T56" fmla="*/ 476 w 666"/>
              <a:gd name="T57" fmla="*/ 311 h 771"/>
              <a:gd name="T58" fmla="*/ 315 w 666"/>
              <a:gd name="T59" fmla="*/ 565 h 771"/>
              <a:gd name="T60" fmla="*/ 210 w 666"/>
              <a:gd name="T61" fmla="*/ 480 h 771"/>
              <a:gd name="T62" fmla="*/ 179 w 666"/>
              <a:gd name="T63" fmla="*/ 484 h 771"/>
              <a:gd name="T64" fmla="*/ 179 w 666"/>
              <a:gd name="T65" fmla="*/ 484 h 771"/>
              <a:gd name="T66" fmla="*/ 182 w 666"/>
              <a:gd name="T67" fmla="*/ 516 h 771"/>
              <a:gd name="T68" fmla="*/ 307 w 666"/>
              <a:gd name="T69" fmla="*/ 616 h 771"/>
              <a:gd name="T70" fmla="*/ 338 w 666"/>
              <a:gd name="T71" fmla="*/ 612 h 771"/>
              <a:gd name="T72" fmla="*/ 339 w 666"/>
              <a:gd name="T73" fmla="*/ 610 h 771"/>
              <a:gd name="T74" fmla="*/ 514 w 666"/>
              <a:gd name="T75" fmla="*/ 335 h 771"/>
              <a:gd name="T76" fmla="*/ 507 w 666"/>
              <a:gd name="T77" fmla="*/ 304 h 771"/>
              <a:gd name="T78" fmla="*/ 624 w 666"/>
              <a:gd name="T79" fmla="*/ 648 h 771"/>
              <a:gd name="T80" fmla="*/ 544 w 666"/>
              <a:gd name="T81" fmla="*/ 729 h 771"/>
              <a:gd name="T82" fmla="*/ 122 w 666"/>
              <a:gd name="T83" fmla="*/ 729 h 771"/>
              <a:gd name="T84" fmla="*/ 39 w 666"/>
              <a:gd name="T85" fmla="*/ 648 h 771"/>
              <a:gd name="T86" fmla="*/ 39 w 666"/>
              <a:gd name="T87" fmla="*/ 223 h 771"/>
              <a:gd name="T88" fmla="*/ 122 w 666"/>
              <a:gd name="T89" fmla="*/ 145 h 771"/>
              <a:gd name="T90" fmla="*/ 168 w 666"/>
              <a:gd name="T91" fmla="*/ 145 h 771"/>
              <a:gd name="T92" fmla="*/ 168 w 666"/>
              <a:gd name="T93" fmla="*/ 270 h 771"/>
              <a:gd name="T94" fmla="*/ 478 w 666"/>
              <a:gd name="T95" fmla="*/ 270 h 771"/>
              <a:gd name="T96" fmla="*/ 478 w 666"/>
              <a:gd name="T97" fmla="*/ 145 h 771"/>
              <a:gd name="T98" fmla="*/ 544 w 666"/>
              <a:gd name="T99" fmla="*/ 145 h 771"/>
              <a:gd name="T100" fmla="*/ 624 w 666"/>
              <a:gd name="T101" fmla="*/ 223 h 771"/>
              <a:gd name="T102" fmla="*/ 624 w 666"/>
              <a:gd name="T103" fmla="*/ 648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66" h="771">
                <a:moveTo>
                  <a:pt x="544" y="103"/>
                </a:moveTo>
                <a:cubicBezTo>
                  <a:pt x="478" y="103"/>
                  <a:pt x="478" y="103"/>
                  <a:pt x="478" y="103"/>
                </a:cubicBezTo>
                <a:cubicBezTo>
                  <a:pt x="478" y="83"/>
                  <a:pt x="478" y="83"/>
                  <a:pt x="478" y="83"/>
                </a:cubicBezTo>
                <a:cubicBezTo>
                  <a:pt x="417" y="83"/>
                  <a:pt x="417" y="83"/>
                  <a:pt x="417" y="83"/>
                </a:cubicBezTo>
                <a:cubicBezTo>
                  <a:pt x="407" y="40"/>
                  <a:pt x="370" y="0"/>
                  <a:pt x="324" y="0"/>
                </a:cubicBezTo>
                <a:cubicBezTo>
                  <a:pt x="278" y="0"/>
                  <a:pt x="239" y="40"/>
                  <a:pt x="229" y="83"/>
                </a:cubicBezTo>
                <a:cubicBezTo>
                  <a:pt x="168" y="83"/>
                  <a:pt x="168" y="83"/>
                  <a:pt x="168" y="83"/>
                </a:cubicBezTo>
                <a:cubicBezTo>
                  <a:pt x="168" y="103"/>
                  <a:pt x="168" y="103"/>
                  <a:pt x="168" y="103"/>
                </a:cubicBezTo>
                <a:cubicBezTo>
                  <a:pt x="122" y="103"/>
                  <a:pt x="122" y="103"/>
                  <a:pt x="122" y="103"/>
                </a:cubicBezTo>
                <a:cubicBezTo>
                  <a:pt x="54" y="103"/>
                  <a:pt x="0" y="155"/>
                  <a:pt x="0" y="223"/>
                </a:cubicBezTo>
                <a:cubicBezTo>
                  <a:pt x="0" y="648"/>
                  <a:pt x="0" y="648"/>
                  <a:pt x="0" y="648"/>
                </a:cubicBezTo>
                <a:cubicBezTo>
                  <a:pt x="0" y="716"/>
                  <a:pt x="54" y="771"/>
                  <a:pt x="122" y="771"/>
                </a:cubicBezTo>
                <a:cubicBezTo>
                  <a:pt x="544" y="771"/>
                  <a:pt x="544" y="771"/>
                  <a:pt x="544" y="771"/>
                </a:cubicBezTo>
                <a:cubicBezTo>
                  <a:pt x="612" y="771"/>
                  <a:pt x="666" y="716"/>
                  <a:pt x="666" y="648"/>
                </a:cubicBezTo>
                <a:cubicBezTo>
                  <a:pt x="666" y="223"/>
                  <a:pt x="666" y="223"/>
                  <a:pt x="666" y="223"/>
                </a:cubicBezTo>
                <a:cubicBezTo>
                  <a:pt x="666" y="155"/>
                  <a:pt x="612" y="103"/>
                  <a:pt x="544" y="103"/>
                </a:cubicBezTo>
                <a:close/>
                <a:moveTo>
                  <a:pt x="270" y="123"/>
                </a:moveTo>
                <a:cubicBezTo>
                  <a:pt x="270" y="98"/>
                  <a:pt x="270" y="98"/>
                  <a:pt x="270" y="98"/>
                </a:cubicBezTo>
                <a:cubicBezTo>
                  <a:pt x="270" y="69"/>
                  <a:pt x="295" y="41"/>
                  <a:pt x="324" y="41"/>
                </a:cubicBezTo>
                <a:cubicBezTo>
                  <a:pt x="353" y="41"/>
                  <a:pt x="374" y="69"/>
                  <a:pt x="374" y="98"/>
                </a:cubicBezTo>
                <a:cubicBezTo>
                  <a:pt x="374" y="123"/>
                  <a:pt x="374" y="123"/>
                  <a:pt x="374" y="123"/>
                </a:cubicBezTo>
                <a:cubicBezTo>
                  <a:pt x="437" y="123"/>
                  <a:pt x="437" y="123"/>
                  <a:pt x="437" y="123"/>
                </a:cubicBezTo>
                <a:cubicBezTo>
                  <a:pt x="437" y="228"/>
                  <a:pt x="437" y="228"/>
                  <a:pt x="437" y="228"/>
                </a:cubicBezTo>
                <a:cubicBezTo>
                  <a:pt x="207" y="228"/>
                  <a:pt x="207" y="228"/>
                  <a:pt x="207" y="228"/>
                </a:cubicBezTo>
                <a:cubicBezTo>
                  <a:pt x="207" y="123"/>
                  <a:pt x="207" y="123"/>
                  <a:pt x="207" y="123"/>
                </a:cubicBezTo>
                <a:cubicBezTo>
                  <a:pt x="270" y="123"/>
                  <a:pt x="270" y="123"/>
                  <a:pt x="270" y="123"/>
                </a:cubicBezTo>
                <a:close/>
                <a:moveTo>
                  <a:pt x="507" y="304"/>
                </a:moveTo>
                <a:cubicBezTo>
                  <a:pt x="496" y="297"/>
                  <a:pt x="483" y="300"/>
                  <a:pt x="476" y="311"/>
                </a:cubicBezTo>
                <a:cubicBezTo>
                  <a:pt x="476" y="311"/>
                  <a:pt x="476" y="311"/>
                  <a:pt x="476" y="311"/>
                </a:cubicBezTo>
                <a:cubicBezTo>
                  <a:pt x="315" y="565"/>
                  <a:pt x="315" y="565"/>
                  <a:pt x="315" y="565"/>
                </a:cubicBezTo>
                <a:cubicBezTo>
                  <a:pt x="210" y="480"/>
                  <a:pt x="210" y="480"/>
                  <a:pt x="210" y="480"/>
                </a:cubicBezTo>
                <a:cubicBezTo>
                  <a:pt x="201" y="473"/>
                  <a:pt x="187" y="474"/>
                  <a:pt x="179" y="484"/>
                </a:cubicBezTo>
                <a:cubicBezTo>
                  <a:pt x="179" y="484"/>
                  <a:pt x="179" y="484"/>
                  <a:pt x="179" y="484"/>
                </a:cubicBezTo>
                <a:cubicBezTo>
                  <a:pt x="171" y="494"/>
                  <a:pt x="173" y="508"/>
                  <a:pt x="182" y="516"/>
                </a:cubicBezTo>
                <a:cubicBezTo>
                  <a:pt x="307" y="616"/>
                  <a:pt x="307" y="616"/>
                  <a:pt x="307" y="616"/>
                </a:cubicBezTo>
                <a:cubicBezTo>
                  <a:pt x="316" y="623"/>
                  <a:pt x="330" y="622"/>
                  <a:pt x="338" y="612"/>
                </a:cubicBezTo>
                <a:cubicBezTo>
                  <a:pt x="338" y="612"/>
                  <a:pt x="339" y="611"/>
                  <a:pt x="339" y="610"/>
                </a:cubicBezTo>
                <a:cubicBezTo>
                  <a:pt x="514" y="335"/>
                  <a:pt x="514" y="335"/>
                  <a:pt x="514" y="335"/>
                </a:cubicBezTo>
                <a:cubicBezTo>
                  <a:pt x="520" y="324"/>
                  <a:pt x="517" y="311"/>
                  <a:pt x="507" y="304"/>
                </a:cubicBezTo>
                <a:close/>
                <a:moveTo>
                  <a:pt x="624" y="648"/>
                </a:moveTo>
                <a:cubicBezTo>
                  <a:pt x="624" y="691"/>
                  <a:pt x="587" y="729"/>
                  <a:pt x="544" y="729"/>
                </a:cubicBezTo>
                <a:cubicBezTo>
                  <a:pt x="122" y="729"/>
                  <a:pt x="122" y="729"/>
                  <a:pt x="122" y="729"/>
                </a:cubicBezTo>
                <a:cubicBezTo>
                  <a:pt x="79" y="729"/>
                  <a:pt x="39" y="691"/>
                  <a:pt x="39" y="648"/>
                </a:cubicBezTo>
                <a:cubicBezTo>
                  <a:pt x="39" y="223"/>
                  <a:pt x="39" y="223"/>
                  <a:pt x="39" y="223"/>
                </a:cubicBezTo>
                <a:cubicBezTo>
                  <a:pt x="39" y="180"/>
                  <a:pt x="79" y="145"/>
                  <a:pt x="122" y="145"/>
                </a:cubicBezTo>
                <a:cubicBezTo>
                  <a:pt x="168" y="145"/>
                  <a:pt x="168" y="145"/>
                  <a:pt x="168" y="145"/>
                </a:cubicBezTo>
                <a:cubicBezTo>
                  <a:pt x="168" y="270"/>
                  <a:pt x="168" y="270"/>
                  <a:pt x="168" y="270"/>
                </a:cubicBezTo>
                <a:cubicBezTo>
                  <a:pt x="478" y="270"/>
                  <a:pt x="478" y="270"/>
                  <a:pt x="478" y="270"/>
                </a:cubicBezTo>
                <a:cubicBezTo>
                  <a:pt x="478" y="145"/>
                  <a:pt x="478" y="145"/>
                  <a:pt x="478" y="145"/>
                </a:cubicBezTo>
                <a:cubicBezTo>
                  <a:pt x="544" y="145"/>
                  <a:pt x="544" y="145"/>
                  <a:pt x="544" y="145"/>
                </a:cubicBezTo>
                <a:cubicBezTo>
                  <a:pt x="587" y="145"/>
                  <a:pt x="624" y="180"/>
                  <a:pt x="624" y="223"/>
                </a:cubicBezTo>
                <a:cubicBezTo>
                  <a:pt x="624" y="648"/>
                  <a:pt x="624" y="648"/>
                  <a:pt x="624" y="6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171619" y="261695"/>
            <a:ext cx="280076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Graphicsview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框架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4103886" y="2022336"/>
            <a:ext cx="4098005" cy="790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  <a:buClr>
                <a:srgbClr val="E7E6E6">
                  <a:lumMod val="10000"/>
                </a:srgbClr>
              </a:buClr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采用采用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Qt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的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Graphics View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框架，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Graphics View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框架提供了一个用于管理和交互大量定制的图形项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Item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的场景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Scene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，和一个用于可视化这些图形项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Item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的视图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View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。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103886" y="1631035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架构设计</a:t>
            </a:r>
          </a:p>
        </p:txBody>
      </p:sp>
      <p:sp>
        <p:nvSpPr>
          <p:cNvPr id="10" name="矩形 9"/>
          <p:cNvSpPr/>
          <p:nvPr/>
        </p:nvSpPr>
        <p:spPr>
          <a:xfrm>
            <a:off x="645723" y="3811740"/>
            <a:ext cx="2363534" cy="548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派生类包括向日葵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SunFlower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、豌豆射手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Peashooter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等。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079531" y="3473186"/>
            <a:ext cx="1495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植物基类</a:t>
            </a:r>
            <a:r>
              <a: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plant</a:t>
            </a:r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390233" y="3811740"/>
            <a:ext cx="2363534" cy="548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派生类包括普通僵尸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BasicZombie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、路障僵尸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ConeZombie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等。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715840" y="3473186"/>
            <a:ext cx="17123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僵尸基类</a:t>
            </a:r>
            <a:r>
              <a: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zombie</a:t>
            </a:r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134742" y="3811740"/>
            <a:ext cx="2363534" cy="548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其他基类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Other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，派生类包括商店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Shop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、地图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Map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、卡牌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Card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等。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557331" y="3473186"/>
            <a:ext cx="151836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其他基类</a:t>
            </a:r>
            <a:r>
              <a: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other</a:t>
            </a:r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3" name="图片占位符 1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66" b="32766"/>
          <a:stretch>
            <a:fillRect/>
          </a:stretch>
        </p:blipFill>
        <p:spPr/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8EA616F-BB43-95E8-B209-E97D15FD01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50" y="0"/>
            <a:ext cx="83174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39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052198" y="261695"/>
            <a:ext cx="303961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QGraphicsview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介绍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9FDAD07F-1665-07DB-2360-ED147AFC3FBE}"/>
              </a:ext>
            </a:extLst>
          </p:cNvPr>
          <p:cNvSpPr txBox="1"/>
          <p:nvPr/>
        </p:nvSpPr>
        <p:spPr>
          <a:xfrm>
            <a:off x="693548" y="1321237"/>
            <a:ext cx="823663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Graphics View</a:t>
            </a:r>
            <a:r>
              <a:rPr lang="zh-CN" altLang="en-US" sz="1600" dirty="0"/>
              <a:t>提供了一种基于</a:t>
            </a:r>
            <a:r>
              <a:rPr lang="en-US" altLang="zh-CN" sz="1600" dirty="0"/>
              <a:t>Item</a:t>
            </a:r>
            <a:r>
              <a:rPr lang="zh-CN" altLang="en-US" sz="1600" dirty="0"/>
              <a:t>的</a:t>
            </a:r>
            <a:r>
              <a:rPr lang="en-US" altLang="zh-CN" sz="1600" dirty="0"/>
              <a:t>model-View</a:t>
            </a:r>
            <a:r>
              <a:rPr lang="zh-CN" altLang="en-US" sz="1600" dirty="0"/>
              <a:t>编程，多个</a:t>
            </a:r>
            <a:r>
              <a:rPr lang="en-US" altLang="zh-CN" sz="1600" dirty="0"/>
              <a:t>View</a:t>
            </a:r>
            <a:r>
              <a:rPr lang="zh-CN" altLang="en-US" sz="1600" dirty="0"/>
              <a:t>可以观察单个</a:t>
            </a:r>
            <a:r>
              <a:rPr lang="en-US" altLang="zh-CN" sz="1600" dirty="0"/>
              <a:t>Scene</a:t>
            </a:r>
            <a:r>
              <a:rPr lang="zh-CN" altLang="en-US" sz="1600" dirty="0"/>
              <a:t>，</a:t>
            </a:r>
            <a:r>
              <a:rPr lang="en-US" altLang="zh-CN" sz="1600" dirty="0"/>
              <a:t>Scene</a:t>
            </a:r>
            <a:r>
              <a:rPr lang="zh-CN" altLang="en-US" sz="1600" dirty="0"/>
              <a:t>中包含不同几何形状的</a:t>
            </a:r>
            <a:r>
              <a:rPr lang="en-US" altLang="zh-CN" sz="1600" dirty="0"/>
              <a:t>Item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QGraphicsScene</a:t>
            </a:r>
            <a:r>
              <a:rPr lang="zh-CN" altLang="en-US" sz="1600" dirty="0"/>
              <a:t>提供了</a:t>
            </a:r>
            <a:r>
              <a:rPr lang="en-US" altLang="zh-CN" sz="1600" dirty="0"/>
              <a:t>Graphic View</a:t>
            </a:r>
            <a:r>
              <a:rPr lang="zh-CN" altLang="en-US" sz="1600" dirty="0"/>
              <a:t>的场景，场景有以下职责：</a:t>
            </a:r>
            <a:endParaRPr lang="en-US" altLang="zh-CN" sz="1600" dirty="0"/>
          </a:p>
          <a:p>
            <a:pPr marL="285750" indent="-285750">
              <a:buFontTx/>
              <a:buChar char="-"/>
            </a:pPr>
            <a:r>
              <a:rPr lang="zh-CN" altLang="en-US" sz="1600" dirty="0"/>
              <a:t>提供一个高性能的接口来管理大量的</a:t>
            </a:r>
            <a:r>
              <a:rPr lang="en-US" altLang="zh-CN" sz="1600" dirty="0"/>
              <a:t>Items</a:t>
            </a:r>
          </a:p>
          <a:p>
            <a:pPr marL="285750" indent="-285750">
              <a:buFontTx/>
              <a:buChar char="-"/>
            </a:pPr>
            <a:r>
              <a:rPr lang="zh-CN" altLang="en-US" sz="1600" dirty="0"/>
              <a:t>将事件传播到每个</a:t>
            </a:r>
            <a:r>
              <a:rPr lang="en-US" altLang="zh-CN" sz="1600" dirty="0"/>
              <a:t>Item</a:t>
            </a:r>
          </a:p>
          <a:p>
            <a:pPr marL="285750" indent="-285750">
              <a:buFontTx/>
              <a:buChar char="-"/>
            </a:pPr>
            <a:r>
              <a:rPr lang="zh-CN" altLang="en-US" sz="1600" dirty="0"/>
              <a:t>管理</a:t>
            </a:r>
            <a:r>
              <a:rPr lang="en-US" altLang="zh-CN" sz="1600" dirty="0"/>
              <a:t>Item</a:t>
            </a:r>
            <a:r>
              <a:rPr lang="zh-CN" altLang="en-US" sz="1600" dirty="0"/>
              <a:t>状态，如选择和焦点处理</a:t>
            </a:r>
            <a:endParaRPr lang="en-US" altLang="zh-CN" sz="1600" dirty="0"/>
          </a:p>
          <a:p>
            <a:pPr marL="285750" indent="-285750">
              <a:buFontTx/>
              <a:buChar char="-"/>
            </a:pPr>
            <a:r>
              <a:rPr lang="zh-CN" altLang="en-US" sz="1600" dirty="0"/>
              <a:t>提供未被变换的渲染能力，主要用于打印</a:t>
            </a:r>
            <a:endParaRPr lang="en-US" altLang="zh-CN" sz="1600" dirty="0"/>
          </a:p>
          <a:p>
            <a:r>
              <a:rPr lang="en-US" altLang="zh-CN" sz="1600" dirty="0"/>
              <a:t>Scene</a:t>
            </a:r>
            <a:r>
              <a:rPr lang="zh-CN" altLang="en-US" sz="1600" dirty="0"/>
              <a:t>作为</a:t>
            </a:r>
            <a:r>
              <a:rPr lang="en-US" altLang="zh-CN" sz="1600" dirty="0"/>
              <a:t>QGraphicsItem</a:t>
            </a:r>
            <a:r>
              <a:rPr lang="zh-CN" altLang="en-US" sz="1600" dirty="0"/>
              <a:t>对象的容器，通过调用</a:t>
            </a:r>
            <a:r>
              <a:rPr lang="en-US" altLang="zh-CN" sz="1600" dirty="0"/>
              <a:t>addItem()</a:t>
            </a:r>
            <a:r>
              <a:rPr lang="zh-CN" altLang="en-US" sz="1600" dirty="0"/>
              <a:t>将</a:t>
            </a:r>
            <a:r>
              <a:rPr lang="en-US" altLang="zh-CN" sz="1600" dirty="0"/>
              <a:t>Item</a:t>
            </a:r>
            <a:r>
              <a:rPr lang="zh-CN" altLang="en-US" sz="1600" dirty="0"/>
              <a:t>添加到 </a:t>
            </a:r>
            <a:r>
              <a:rPr lang="en-US" altLang="zh-CN" sz="1600" dirty="0"/>
              <a:t>Scene</a:t>
            </a:r>
            <a:r>
              <a:rPr lang="zh-CN" altLang="en-US" sz="1600" dirty="0"/>
              <a:t>中。还有许多</a:t>
            </a:r>
            <a:r>
              <a:rPr lang="en-US" altLang="zh-CN" sz="1600" dirty="0"/>
              <a:t>Item</a:t>
            </a:r>
            <a:r>
              <a:rPr lang="zh-CN" altLang="en-US" sz="1600" dirty="0"/>
              <a:t>查找函数，</a:t>
            </a:r>
            <a:r>
              <a:rPr lang="en-US" altLang="zh-CN" sz="1600" dirty="0"/>
              <a:t>items()</a:t>
            </a:r>
            <a:r>
              <a:rPr lang="zh-CN" altLang="en-US" sz="1600" dirty="0"/>
              <a:t>有多个重载版本，可以返回返回由点、矩形、多边形或向量路径包含或相交的所有</a:t>
            </a:r>
            <a:r>
              <a:rPr lang="en-US" altLang="zh-CN" sz="1600" dirty="0"/>
              <a:t>Items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16800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052194" y="261695"/>
            <a:ext cx="303961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QGraphicsview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介绍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9FDAD07F-1665-07DB-2360-ED147AFC3FBE}"/>
              </a:ext>
            </a:extLst>
          </p:cNvPr>
          <p:cNvSpPr txBox="1"/>
          <p:nvPr/>
        </p:nvSpPr>
        <p:spPr>
          <a:xfrm>
            <a:off x="552871" y="1095611"/>
            <a:ext cx="823663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QGraphicsView</a:t>
            </a:r>
            <a:r>
              <a:rPr lang="zh-CN" altLang="en-US" sz="1600" dirty="0"/>
              <a:t>提供了</a:t>
            </a:r>
            <a:r>
              <a:rPr lang="en-US" altLang="zh-CN" sz="1600" dirty="0"/>
              <a:t>View</a:t>
            </a:r>
            <a:r>
              <a:rPr lang="zh-CN" altLang="en-US" sz="1600" dirty="0"/>
              <a:t>组件，用于可视化场景中的内容。视图可以从键盘和鼠标接收事件，并将这些事件转换为场景事件（同时将坐标转换为场景坐标），然后将其发送给场景。</a:t>
            </a:r>
            <a:r>
              <a:rPr lang="en-US" altLang="zh-CN" sz="1600" dirty="0"/>
              <a:t>QGraphicsItem</a:t>
            </a:r>
            <a:r>
              <a:rPr lang="zh-CN" altLang="en-US" sz="1600" dirty="0"/>
              <a:t>是场景中图形项</a:t>
            </a:r>
            <a:r>
              <a:rPr lang="en-US" altLang="zh-CN" sz="1600" dirty="0"/>
              <a:t>Item</a:t>
            </a:r>
            <a:r>
              <a:rPr lang="zh-CN" altLang="en-US" sz="1600" dirty="0"/>
              <a:t>的基类，支持以下功能：</a:t>
            </a:r>
            <a:endParaRPr lang="en-US" altLang="zh-CN" sz="1600" dirty="0"/>
          </a:p>
          <a:p>
            <a:pPr marL="285750" indent="-285750">
              <a:buFontTx/>
              <a:buChar char="-"/>
            </a:pPr>
            <a:r>
              <a:rPr lang="zh-CN" altLang="en-US" sz="1600" dirty="0"/>
              <a:t>鼠标按下，移动，释放和双击事件</a:t>
            </a:r>
            <a:endParaRPr lang="en-US" altLang="zh-CN" sz="1600" dirty="0"/>
          </a:p>
          <a:p>
            <a:pPr marL="285750" indent="-285750">
              <a:buFontTx/>
              <a:buChar char="-"/>
            </a:pPr>
            <a:r>
              <a:rPr lang="zh-CN" altLang="en-US" sz="1600" dirty="0"/>
              <a:t>键盘输入焦点和按键事件</a:t>
            </a:r>
            <a:endParaRPr lang="en-US" altLang="zh-CN" sz="1600" dirty="0"/>
          </a:p>
          <a:p>
            <a:pPr marL="285750" indent="-285750">
              <a:buFontTx/>
              <a:buChar char="-"/>
            </a:pPr>
            <a:r>
              <a:rPr lang="zh-CN" altLang="en-US" sz="1600" dirty="0"/>
              <a:t>拖放</a:t>
            </a:r>
            <a:endParaRPr lang="en-US" altLang="zh-CN" sz="1600" dirty="0"/>
          </a:p>
          <a:p>
            <a:pPr marL="285750" indent="-285750">
              <a:buFontTx/>
              <a:buChar char="-"/>
            </a:pPr>
            <a:r>
              <a:rPr lang="zh-CN" altLang="en-US" sz="1600" dirty="0"/>
              <a:t>碰撞检测</a:t>
            </a:r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Item</a:t>
            </a:r>
            <a:r>
              <a:rPr lang="zh-CN" altLang="en-US" sz="1600" dirty="0"/>
              <a:t>有许多重要函数</a:t>
            </a:r>
            <a:endParaRPr lang="en-US" altLang="zh-CN" sz="1600" dirty="0"/>
          </a:p>
          <a:p>
            <a:r>
              <a:rPr lang="en-US" altLang="zh-CN" sz="1600" dirty="0"/>
              <a:t>-    boundingRect()</a:t>
            </a:r>
            <a:r>
              <a:rPr lang="zh-CN" altLang="en-US" sz="1600" dirty="0"/>
              <a:t>返回图形项的边界矩形，</a:t>
            </a:r>
            <a:endParaRPr lang="en-US" altLang="zh-CN" sz="1600" dirty="0"/>
          </a:p>
          <a:p>
            <a:r>
              <a:rPr lang="en-US" altLang="zh-CN" sz="1600" dirty="0"/>
              <a:t>-    paint()</a:t>
            </a:r>
            <a:r>
              <a:rPr lang="zh-CN" altLang="en-US" sz="1600" dirty="0"/>
              <a:t>用于绘制图形，为了实现碰撞检测，可以重写</a:t>
            </a:r>
            <a:endParaRPr lang="en-US" altLang="zh-CN" sz="1600" dirty="0"/>
          </a:p>
          <a:p>
            <a:r>
              <a:rPr lang="en-US" altLang="zh-CN" sz="1600" dirty="0"/>
              <a:t>-    shape()</a:t>
            </a:r>
            <a:r>
              <a:rPr lang="zh-CN" altLang="en-US" sz="1600" dirty="0"/>
              <a:t>返回的</a:t>
            </a:r>
            <a:r>
              <a:rPr lang="en-US" altLang="zh-CN" sz="1600" dirty="0"/>
              <a:t>Item</a:t>
            </a:r>
            <a:r>
              <a:rPr lang="zh-CN" altLang="en-US" sz="1600" dirty="0"/>
              <a:t>形状，</a:t>
            </a:r>
            <a:endParaRPr lang="en-US" altLang="zh-CN" sz="1600" dirty="0"/>
          </a:p>
          <a:p>
            <a:r>
              <a:rPr lang="en-US" altLang="zh-CN" sz="1600" dirty="0"/>
              <a:t>-    collidesWith()</a:t>
            </a:r>
            <a:r>
              <a:rPr lang="zh-CN" altLang="en-US" sz="1600" dirty="0"/>
              <a:t>实现自定义碰撞检测。 </a:t>
            </a:r>
            <a:endParaRPr lang="en-US" altLang="zh-CN" sz="600" dirty="0"/>
          </a:p>
        </p:txBody>
      </p:sp>
    </p:spTree>
    <p:extLst>
      <p:ext uri="{BB962C8B-B14F-4D97-AF65-F5344CB8AC3E}">
        <p14:creationId xmlns:p14="http://schemas.microsoft.com/office/powerpoint/2010/main" val="2270558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864115" y="261695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植物设计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图表 6"/>
          <p:cNvGraphicFramePr/>
          <p:nvPr/>
        </p:nvGraphicFramePr>
        <p:xfrm>
          <a:off x="0" y="1091068"/>
          <a:ext cx="5143945" cy="34292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矩形 8"/>
          <p:cNvSpPr/>
          <p:nvPr/>
        </p:nvSpPr>
        <p:spPr>
          <a:xfrm>
            <a:off x="5048673" y="1367521"/>
            <a:ext cx="3871040" cy="15177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生命值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hp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，用于判定死亡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状态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state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，用于记录状态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攻击力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atk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，用于造成伤害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计数器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counter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，用于计时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时间间隔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time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，用于判定是否行动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动画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movie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，用于加载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GIF</a:t>
            </a:r>
          </a:p>
        </p:txBody>
      </p:sp>
      <p:sp>
        <p:nvSpPr>
          <p:cNvPr id="11" name="矩形 10"/>
          <p:cNvSpPr/>
          <p:nvPr/>
        </p:nvSpPr>
        <p:spPr>
          <a:xfrm>
            <a:off x="5076060" y="1091068"/>
            <a:ext cx="12939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植物属性</a:t>
            </a:r>
          </a:p>
        </p:txBody>
      </p:sp>
      <p:sp>
        <p:nvSpPr>
          <p:cNvPr id="18" name="矩形 17"/>
          <p:cNvSpPr/>
          <p:nvPr/>
        </p:nvSpPr>
        <p:spPr>
          <a:xfrm>
            <a:off x="5048673" y="3202215"/>
            <a:ext cx="3871040" cy="15177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boundingRect()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，返回植物的边界矩形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paint()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，绘制植物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collidesWithItem()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，判定是否碰撞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advance()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，根据计数器和状态，进行碰撞检测，完成行动和状态转移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setMovie()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，设置动画的方便接口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076060" y="2925762"/>
            <a:ext cx="12939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植物函数</a:t>
            </a: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2251065" y="2200230"/>
            <a:ext cx="641814" cy="743039"/>
          </a:xfrm>
          <a:custGeom>
            <a:avLst/>
            <a:gdLst>
              <a:gd name="T0" fmla="*/ 544 w 666"/>
              <a:gd name="T1" fmla="*/ 103 h 771"/>
              <a:gd name="T2" fmla="*/ 478 w 666"/>
              <a:gd name="T3" fmla="*/ 103 h 771"/>
              <a:gd name="T4" fmla="*/ 478 w 666"/>
              <a:gd name="T5" fmla="*/ 83 h 771"/>
              <a:gd name="T6" fmla="*/ 417 w 666"/>
              <a:gd name="T7" fmla="*/ 83 h 771"/>
              <a:gd name="T8" fmla="*/ 324 w 666"/>
              <a:gd name="T9" fmla="*/ 0 h 771"/>
              <a:gd name="T10" fmla="*/ 229 w 666"/>
              <a:gd name="T11" fmla="*/ 83 h 771"/>
              <a:gd name="T12" fmla="*/ 168 w 666"/>
              <a:gd name="T13" fmla="*/ 83 h 771"/>
              <a:gd name="T14" fmla="*/ 168 w 666"/>
              <a:gd name="T15" fmla="*/ 103 h 771"/>
              <a:gd name="T16" fmla="*/ 122 w 666"/>
              <a:gd name="T17" fmla="*/ 103 h 771"/>
              <a:gd name="T18" fmla="*/ 0 w 666"/>
              <a:gd name="T19" fmla="*/ 223 h 771"/>
              <a:gd name="T20" fmla="*/ 0 w 666"/>
              <a:gd name="T21" fmla="*/ 648 h 771"/>
              <a:gd name="T22" fmla="*/ 122 w 666"/>
              <a:gd name="T23" fmla="*/ 771 h 771"/>
              <a:gd name="T24" fmla="*/ 544 w 666"/>
              <a:gd name="T25" fmla="*/ 771 h 771"/>
              <a:gd name="T26" fmla="*/ 666 w 666"/>
              <a:gd name="T27" fmla="*/ 648 h 771"/>
              <a:gd name="T28" fmla="*/ 666 w 666"/>
              <a:gd name="T29" fmla="*/ 223 h 771"/>
              <a:gd name="T30" fmla="*/ 544 w 666"/>
              <a:gd name="T31" fmla="*/ 103 h 771"/>
              <a:gd name="T32" fmla="*/ 270 w 666"/>
              <a:gd name="T33" fmla="*/ 123 h 771"/>
              <a:gd name="T34" fmla="*/ 270 w 666"/>
              <a:gd name="T35" fmla="*/ 98 h 771"/>
              <a:gd name="T36" fmla="*/ 324 w 666"/>
              <a:gd name="T37" fmla="*/ 41 h 771"/>
              <a:gd name="T38" fmla="*/ 374 w 666"/>
              <a:gd name="T39" fmla="*/ 98 h 771"/>
              <a:gd name="T40" fmla="*/ 374 w 666"/>
              <a:gd name="T41" fmla="*/ 123 h 771"/>
              <a:gd name="T42" fmla="*/ 437 w 666"/>
              <a:gd name="T43" fmla="*/ 123 h 771"/>
              <a:gd name="T44" fmla="*/ 437 w 666"/>
              <a:gd name="T45" fmla="*/ 228 h 771"/>
              <a:gd name="T46" fmla="*/ 207 w 666"/>
              <a:gd name="T47" fmla="*/ 228 h 771"/>
              <a:gd name="T48" fmla="*/ 207 w 666"/>
              <a:gd name="T49" fmla="*/ 123 h 771"/>
              <a:gd name="T50" fmla="*/ 270 w 666"/>
              <a:gd name="T51" fmla="*/ 123 h 771"/>
              <a:gd name="T52" fmla="*/ 507 w 666"/>
              <a:gd name="T53" fmla="*/ 304 h 771"/>
              <a:gd name="T54" fmla="*/ 476 w 666"/>
              <a:gd name="T55" fmla="*/ 311 h 771"/>
              <a:gd name="T56" fmla="*/ 476 w 666"/>
              <a:gd name="T57" fmla="*/ 311 h 771"/>
              <a:gd name="T58" fmla="*/ 315 w 666"/>
              <a:gd name="T59" fmla="*/ 565 h 771"/>
              <a:gd name="T60" fmla="*/ 210 w 666"/>
              <a:gd name="T61" fmla="*/ 480 h 771"/>
              <a:gd name="T62" fmla="*/ 179 w 666"/>
              <a:gd name="T63" fmla="*/ 484 h 771"/>
              <a:gd name="T64" fmla="*/ 179 w 666"/>
              <a:gd name="T65" fmla="*/ 484 h 771"/>
              <a:gd name="T66" fmla="*/ 182 w 666"/>
              <a:gd name="T67" fmla="*/ 516 h 771"/>
              <a:gd name="T68" fmla="*/ 307 w 666"/>
              <a:gd name="T69" fmla="*/ 616 h 771"/>
              <a:gd name="T70" fmla="*/ 338 w 666"/>
              <a:gd name="T71" fmla="*/ 612 h 771"/>
              <a:gd name="T72" fmla="*/ 339 w 666"/>
              <a:gd name="T73" fmla="*/ 610 h 771"/>
              <a:gd name="T74" fmla="*/ 514 w 666"/>
              <a:gd name="T75" fmla="*/ 335 h 771"/>
              <a:gd name="T76" fmla="*/ 507 w 666"/>
              <a:gd name="T77" fmla="*/ 304 h 771"/>
              <a:gd name="T78" fmla="*/ 624 w 666"/>
              <a:gd name="T79" fmla="*/ 648 h 771"/>
              <a:gd name="T80" fmla="*/ 544 w 666"/>
              <a:gd name="T81" fmla="*/ 729 h 771"/>
              <a:gd name="T82" fmla="*/ 122 w 666"/>
              <a:gd name="T83" fmla="*/ 729 h 771"/>
              <a:gd name="T84" fmla="*/ 39 w 666"/>
              <a:gd name="T85" fmla="*/ 648 h 771"/>
              <a:gd name="T86" fmla="*/ 39 w 666"/>
              <a:gd name="T87" fmla="*/ 223 h 771"/>
              <a:gd name="T88" fmla="*/ 122 w 666"/>
              <a:gd name="T89" fmla="*/ 145 h 771"/>
              <a:gd name="T90" fmla="*/ 168 w 666"/>
              <a:gd name="T91" fmla="*/ 145 h 771"/>
              <a:gd name="T92" fmla="*/ 168 w 666"/>
              <a:gd name="T93" fmla="*/ 270 h 771"/>
              <a:gd name="T94" fmla="*/ 478 w 666"/>
              <a:gd name="T95" fmla="*/ 270 h 771"/>
              <a:gd name="T96" fmla="*/ 478 w 666"/>
              <a:gd name="T97" fmla="*/ 145 h 771"/>
              <a:gd name="T98" fmla="*/ 544 w 666"/>
              <a:gd name="T99" fmla="*/ 145 h 771"/>
              <a:gd name="T100" fmla="*/ 624 w 666"/>
              <a:gd name="T101" fmla="*/ 223 h 771"/>
              <a:gd name="T102" fmla="*/ 624 w 666"/>
              <a:gd name="T103" fmla="*/ 648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66" h="771">
                <a:moveTo>
                  <a:pt x="544" y="103"/>
                </a:moveTo>
                <a:cubicBezTo>
                  <a:pt x="478" y="103"/>
                  <a:pt x="478" y="103"/>
                  <a:pt x="478" y="103"/>
                </a:cubicBezTo>
                <a:cubicBezTo>
                  <a:pt x="478" y="83"/>
                  <a:pt x="478" y="83"/>
                  <a:pt x="478" y="83"/>
                </a:cubicBezTo>
                <a:cubicBezTo>
                  <a:pt x="417" y="83"/>
                  <a:pt x="417" y="83"/>
                  <a:pt x="417" y="83"/>
                </a:cubicBezTo>
                <a:cubicBezTo>
                  <a:pt x="407" y="40"/>
                  <a:pt x="370" y="0"/>
                  <a:pt x="324" y="0"/>
                </a:cubicBezTo>
                <a:cubicBezTo>
                  <a:pt x="278" y="0"/>
                  <a:pt x="239" y="40"/>
                  <a:pt x="229" y="83"/>
                </a:cubicBezTo>
                <a:cubicBezTo>
                  <a:pt x="168" y="83"/>
                  <a:pt x="168" y="83"/>
                  <a:pt x="168" y="83"/>
                </a:cubicBezTo>
                <a:cubicBezTo>
                  <a:pt x="168" y="103"/>
                  <a:pt x="168" y="103"/>
                  <a:pt x="168" y="103"/>
                </a:cubicBezTo>
                <a:cubicBezTo>
                  <a:pt x="122" y="103"/>
                  <a:pt x="122" y="103"/>
                  <a:pt x="122" y="103"/>
                </a:cubicBezTo>
                <a:cubicBezTo>
                  <a:pt x="54" y="103"/>
                  <a:pt x="0" y="155"/>
                  <a:pt x="0" y="223"/>
                </a:cubicBezTo>
                <a:cubicBezTo>
                  <a:pt x="0" y="648"/>
                  <a:pt x="0" y="648"/>
                  <a:pt x="0" y="648"/>
                </a:cubicBezTo>
                <a:cubicBezTo>
                  <a:pt x="0" y="716"/>
                  <a:pt x="54" y="771"/>
                  <a:pt x="122" y="771"/>
                </a:cubicBezTo>
                <a:cubicBezTo>
                  <a:pt x="544" y="771"/>
                  <a:pt x="544" y="771"/>
                  <a:pt x="544" y="771"/>
                </a:cubicBezTo>
                <a:cubicBezTo>
                  <a:pt x="612" y="771"/>
                  <a:pt x="666" y="716"/>
                  <a:pt x="666" y="648"/>
                </a:cubicBezTo>
                <a:cubicBezTo>
                  <a:pt x="666" y="223"/>
                  <a:pt x="666" y="223"/>
                  <a:pt x="666" y="223"/>
                </a:cubicBezTo>
                <a:cubicBezTo>
                  <a:pt x="666" y="155"/>
                  <a:pt x="612" y="103"/>
                  <a:pt x="544" y="103"/>
                </a:cubicBezTo>
                <a:close/>
                <a:moveTo>
                  <a:pt x="270" y="123"/>
                </a:moveTo>
                <a:cubicBezTo>
                  <a:pt x="270" y="98"/>
                  <a:pt x="270" y="98"/>
                  <a:pt x="270" y="98"/>
                </a:cubicBezTo>
                <a:cubicBezTo>
                  <a:pt x="270" y="69"/>
                  <a:pt x="295" y="41"/>
                  <a:pt x="324" y="41"/>
                </a:cubicBezTo>
                <a:cubicBezTo>
                  <a:pt x="353" y="41"/>
                  <a:pt x="374" y="69"/>
                  <a:pt x="374" y="98"/>
                </a:cubicBezTo>
                <a:cubicBezTo>
                  <a:pt x="374" y="123"/>
                  <a:pt x="374" y="123"/>
                  <a:pt x="374" y="123"/>
                </a:cubicBezTo>
                <a:cubicBezTo>
                  <a:pt x="437" y="123"/>
                  <a:pt x="437" y="123"/>
                  <a:pt x="437" y="123"/>
                </a:cubicBezTo>
                <a:cubicBezTo>
                  <a:pt x="437" y="228"/>
                  <a:pt x="437" y="228"/>
                  <a:pt x="437" y="228"/>
                </a:cubicBezTo>
                <a:cubicBezTo>
                  <a:pt x="207" y="228"/>
                  <a:pt x="207" y="228"/>
                  <a:pt x="207" y="228"/>
                </a:cubicBezTo>
                <a:cubicBezTo>
                  <a:pt x="207" y="123"/>
                  <a:pt x="207" y="123"/>
                  <a:pt x="207" y="123"/>
                </a:cubicBezTo>
                <a:cubicBezTo>
                  <a:pt x="270" y="123"/>
                  <a:pt x="270" y="123"/>
                  <a:pt x="270" y="123"/>
                </a:cubicBezTo>
                <a:close/>
                <a:moveTo>
                  <a:pt x="507" y="304"/>
                </a:moveTo>
                <a:cubicBezTo>
                  <a:pt x="496" y="297"/>
                  <a:pt x="483" y="300"/>
                  <a:pt x="476" y="311"/>
                </a:cubicBezTo>
                <a:cubicBezTo>
                  <a:pt x="476" y="311"/>
                  <a:pt x="476" y="311"/>
                  <a:pt x="476" y="311"/>
                </a:cubicBezTo>
                <a:cubicBezTo>
                  <a:pt x="315" y="565"/>
                  <a:pt x="315" y="565"/>
                  <a:pt x="315" y="565"/>
                </a:cubicBezTo>
                <a:cubicBezTo>
                  <a:pt x="210" y="480"/>
                  <a:pt x="210" y="480"/>
                  <a:pt x="210" y="480"/>
                </a:cubicBezTo>
                <a:cubicBezTo>
                  <a:pt x="201" y="473"/>
                  <a:pt x="187" y="474"/>
                  <a:pt x="179" y="484"/>
                </a:cubicBezTo>
                <a:cubicBezTo>
                  <a:pt x="179" y="484"/>
                  <a:pt x="179" y="484"/>
                  <a:pt x="179" y="484"/>
                </a:cubicBezTo>
                <a:cubicBezTo>
                  <a:pt x="171" y="494"/>
                  <a:pt x="173" y="508"/>
                  <a:pt x="182" y="516"/>
                </a:cubicBezTo>
                <a:cubicBezTo>
                  <a:pt x="307" y="616"/>
                  <a:pt x="307" y="616"/>
                  <a:pt x="307" y="616"/>
                </a:cubicBezTo>
                <a:cubicBezTo>
                  <a:pt x="316" y="623"/>
                  <a:pt x="330" y="622"/>
                  <a:pt x="338" y="612"/>
                </a:cubicBezTo>
                <a:cubicBezTo>
                  <a:pt x="338" y="612"/>
                  <a:pt x="339" y="611"/>
                  <a:pt x="339" y="610"/>
                </a:cubicBezTo>
                <a:cubicBezTo>
                  <a:pt x="514" y="335"/>
                  <a:pt x="514" y="335"/>
                  <a:pt x="514" y="335"/>
                </a:cubicBezTo>
                <a:cubicBezTo>
                  <a:pt x="520" y="324"/>
                  <a:pt x="517" y="311"/>
                  <a:pt x="507" y="304"/>
                </a:cubicBezTo>
                <a:close/>
                <a:moveTo>
                  <a:pt x="624" y="648"/>
                </a:moveTo>
                <a:cubicBezTo>
                  <a:pt x="624" y="691"/>
                  <a:pt x="587" y="729"/>
                  <a:pt x="544" y="729"/>
                </a:cubicBezTo>
                <a:cubicBezTo>
                  <a:pt x="122" y="729"/>
                  <a:pt x="122" y="729"/>
                  <a:pt x="122" y="729"/>
                </a:cubicBezTo>
                <a:cubicBezTo>
                  <a:pt x="79" y="729"/>
                  <a:pt x="39" y="691"/>
                  <a:pt x="39" y="648"/>
                </a:cubicBezTo>
                <a:cubicBezTo>
                  <a:pt x="39" y="223"/>
                  <a:pt x="39" y="223"/>
                  <a:pt x="39" y="223"/>
                </a:cubicBezTo>
                <a:cubicBezTo>
                  <a:pt x="39" y="180"/>
                  <a:pt x="79" y="145"/>
                  <a:pt x="122" y="145"/>
                </a:cubicBezTo>
                <a:cubicBezTo>
                  <a:pt x="168" y="145"/>
                  <a:pt x="168" y="145"/>
                  <a:pt x="168" y="145"/>
                </a:cubicBezTo>
                <a:cubicBezTo>
                  <a:pt x="168" y="270"/>
                  <a:pt x="168" y="270"/>
                  <a:pt x="168" y="270"/>
                </a:cubicBezTo>
                <a:cubicBezTo>
                  <a:pt x="478" y="270"/>
                  <a:pt x="478" y="270"/>
                  <a:pt x="478" y="270"/>
                </a:cubicBezTo>
                <a:cubicBezTo>
                  <a:pt x="478" y="145"/>
                  <a:pt x="478" y="145"/>
                  <a:pt x="478" y="145"/>
                </a:cubicBezTo>
                <a:cubicBezTo>
                  <a:pt x="544" y="145"/>
                  <a:pt x="544" y="145"/>
                  <a:pt x="544" y="145"/>
                </a:cubicBezTo>
                <a:cubicBezTo>
                  <a:pt x="587" y="145"/>
                  <a:pt x="624" y="180"/>
                  <a:pt x="624" y="223"/>
                </a:cubicBezTo>
                <a:cubicBezTo>
                  <a:pt x="624" y="648"/>
                  <a:pt x="624" y="648"/>
                  <a:pt x="624" y="648"/>
                </a:cubicBezTo>
                <a:close/>
              </a:path>
            </a:pathLst>
          </a:custGeom>
          <a:solidFill>
            <a:srgbClr val="7CACB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727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3915409" y="348797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7200">
                <a:solidFill>
                  <a:schemeClr val="accent1">
                    <a:lumMod val="75000"/>
                  </a:schemeClr>
                </a:solidFill>
                <a:effectLst>
                  <a:outerShdw blurRad="101600" dist="101600" dir="2700000" algn="tl">
                    <a:srgbClr val="3B7C81">
                      <a:alpha val="43000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4400" dirty="0">
                <a:solidFill>
                  <a:srgbClr val="FFA480"/>
                </a:solidFill>
                <a:effectLst/>
                <a:latin typeface="+mn-lt"/>
                <a:ea typeface="+mn-ea"/>
                <a:cs typeface="+mn-ea"/>
                <a:sym typeface="+mn-lt"/>
              </a:rPr>
              <a:t>目录</a:t>
            </a:r>
          </a:p>
        </p:txBody>
      </p:sp>
      <p:sp>
        <p:nvSpPr>
          <p:cNvPr id="16" name="矩形: 圆角 15"/>
          <p:cNvSpPr/>
          <p:nvPr/>
        </p:nvSpPr>
        <p:spPr>
          <a:xfrm>
            <a:off x="681782" y="1779588"/>
            <a:ext cx="1779934" cy="2544783"/>
          </a:xfrm>
          <a:prstGeom prst="roundRect">
            <a:avLst/>
          </a:prstGeom>
          <a:solidFill>
            <a:srgbClr val="F7F4EB"/>
          </a:solidFill>
          <a:ln>
            <a:solidFill>
              <a:srgbClr val="FFA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CACB6"/>
              </a:solidFill>
              <a:cs typeface="+mn-ea"/>
              <a:sym typeface="+mn-lt"/>
            </a:endParaRPr>
          </a:p>
        </p:txBody>
      </p:sp>
      <p:sp>
        <p:nvSpPr>
          <p:cNvPr id="17" name="矩形: 圆角 16"/>
          <p:cNvSpPr/>
          <p:nvPr/>
        </p:nvSpPr>
        <p:spPr>
          <a:xfrm>
            <a:off x="2673387" y="1779589"/>
            <a:ext cx="1779934" cy="2544783"/>
          </a:xfrm>
          <a:prstGeom prst="roundRect">
            <a:avLst/>
          </a:prstGeom>
          <a:solidFill>
            <a:srgbClr val="F7F4EB"/>
          </a:solidFill>
          <a:ln>
            <a:solidFill>
              <a:srgbClr val="FFA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CACB6"/>
              </a:solidFill>
              <a:cs typeface="+mn-ea"/>
              <a:sym typeface="+mn-lt"/>
            </a:endParaRPr>
          </a:p>
        </p:txBody>
      </p:sp>
      <p:sp>
        <p:nvSpPr>
          <p:cNvPr id="18" name="矩形: 圆角 17"/>
          <p:cNvSpPr/>
          <p:nvPr/>
        </p:nvSpPr>
        <p:spPr>
          <a:xfrm>
            <a:off x="4664992" y="1779588"/>
            <a:ext cx="1779934" cy="2544783"/>
          </a:xfrm>
          <a:prstGeom prst="roundRect">
            <a:avLst/>
          </a:prstGeom>
          <a:solidFill>
            <a:srgbClr val="F7F4EB"/>
          </a:solidFill>
          <a:ln>
            <a:solidFill>
              <a:srgbClr val="FFA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CACB6"/>
              </a:solidFill>
              <a:cs typeface="+mn-ea"/>
              <a:sym typeface="+mn-lt"/>
            </a:endParaRPr>
          </a:p>
        </p:txBody>
      </p:sp>
      <p:sp>
        <p:nvSpPr>
          <p:cNvPr id="19" name="矩形: 圆角 18"/>
          <p:cNvSpPr/>
          <p:nvPr/>
        </p:nvSpPr>
        <p:spPr>
          <a:xfrm>
            <a:off x="6713220" y="1779588"/>
            <a:ext cx="1779934" cy="2544783"/>
          </a:xfrm>
          <a:prstGeom prst="roundRect">
            <a:avLst/>
          </a:prstGeom>
          <a:solidFill>
            <a:srgbClr val="F7F4EB"/>
          </a:solidFill>
          <a:ln>
            <a:solidFill>
              <a:srgbClr val="FFA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CACB6"/>
              </a:solidFill>
              <a:cs typeface="+mn-ea"/>
              <a:sym typeface="+mn-lt"/>
            </a:endParaRPr>
          </a:p>
        </p:txBody>
      </p:sp>
      <p:sp>
        <p:nvSpPr>
          <p:cNvPr id="20" name="文本框 6"/>
          <p:cNvSpPr txBox="1">
            <a:spLocks noChangeArrowheads="1"/>
          </p:cNvSpPr>
          <p:nvPr/>
        </p:nvSpPr>
        <p:spPr bwMode="auto">
          <a:xfrm>
            <a:off x="786919" y="2791705"/>
            <a:ext cx="15696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sz="1800" b="1" dirty="0">
                <a:solidFill>
                  <a:srgbClr val="7CACB6"/>
                </a:solidFill>
                <a:latin typeface="+mn-lt"/>
                <a:ea typeface="+mn-ea"/>
                <a:cs typeface="+mn-ea"/>
                <a:sym typeface="MiSans Heavy" panose="00000A00000000000000" pitchFamily="2" charset="-122"/>
              </a:rPr>
              <a:t>项目成果演示</a:t>
            </a:r>
          </a:p>
        </p:txBody>
      </p:sp>
      <p:sp>
        <p:nvSpPr>
          <p:cNvPr id="24" name="矩形 23"/>
          <p:cNvSpPr/>
          <p:nvPr/>
        </p:nvSpPr>
        <p:spPr bwMode="auto">
          <a:xfrm>
            <a:off x="1248584" y="2175433"/>
            <a:ext cx="6463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7CACB6"/>
                </a:solidFill>
                <a:cs typeface="+mn-ea"/>
                <a:sym typeface="+mn-lt"/>
              </a:rPr>
              <a:t>壹</a:t>
            </a:r>
            <a:endParaRPr lang="en-US" altLang="zh-CN" sz="3600" b="1" dirty="0">
              <a:solidFill>
                <a:srgbClr val="7CACB6"/>
              </a:solidFill>
              <a:cs typeface="+mn-ea"/>
              <a:sym typeface="+mn-lt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442573" y="3798118"/>
            <a:ext cx="258353" cy="0"/>
          </a:xfrm>
          <a:prstGeom prst="line">
            <a:avLst/>
          </a:prstGeom>
          <a:ln w="381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6"/>
          <p:cNvSpPr txBox="1">
            <a:spLocks noChangeArrowheads="1"/>
          </p:cNvSpPr>
          <p:nvPr/>
        </p:nvSpPr>
        <p:spPr bwMode="auto">
          <a:xfrm>
            <a:off x="3036303" y="2821764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sz="1800" b="1" dirty="0">
                <a:solidFill>
                  <a:srgbClr val="7CACB6"/>
                </a:solidFill>
                <a:latin typeface="+mn-lt"/>
                <a:ea typeface="+mn-ea"/>
                <a:cs typeface="+mn-ea"/>
                <a:sym typeface="MiSans Heavy" panose="00000A00000000000000" pitchFamily="2" charset="-122"/>
              </a:rPr>
              <a:t>项目思路</a:t>
            </a:r>
          </a:p>
        </p:txBody>
      </p:sp>
      <p:sp>
        <p:nvSpPr>
          <p:cNvPr id="30" name="矩形 29"/>
          <p:cNvSpPr/>
          <p:nvPr/>
        </p:nvSpPr>
        <p:spPr bwMode="auto">
          <a:xfrm>
            <a:off x="3240188" y="2206315"/>
            <a:ext cx="6463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>
                <a:solidFill>
                  <a:srgbClr val="7CACB6"/>
                </a:solidFill>
                <a:cs typeface="+mn-ea"/>
                <a:sym typeface="+mn-lt"/>
              </a:rPr>
              <a:t>贰</a:t>
            </a:r>
            <a:endParaRPr lang="en-US" altLang="zh-CN" sz="3600" b="1" dirty="0">
              <a:solidFill>
                <a:srgbClr val="7CACB6"/>
              </a:solidFill>
              <a:cs typeface="+mn-ea"/>
              <a:sym typeface="+mn-lt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3434178" y="3798118"/>
            <a:ext cx="258353" cy="0"/>
          </a:xfrm>
          <a:prstGeom prst="line">
            <a:avLst/>
          </a:prstGeom>
          <a:ln w="381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6"/>
          <p:cNvSpPr txBox="1">
            <a:spLocks noChangeArrowheads="1"/>
          </p:cNvSpPr>
          <p:nvPr/>
        </p:nvSpPr>
        <p:spPr bwMode="auto">
          <a:xfrm>
            <a:off x="4644433" y="2791705"/>
            <a:ext cx="180049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sz="1800" b="1" dirty="0">
                <a:solidFill>
                  <a:srgbClr val="7CACB6"/>
                </a:solidFill>
                <a:latin typeface="+mn-lt"/>
                <a:ea typeface="+mn-ea"/>
                <a:cs typeface="+mn-ea"/>
                <a:sym typeface="MiSans Heavy" panose="00000A00000000000000" pitchFamily="2" charset="-122"/>
              </a:rPr>
              <a:t>项目中技术难点</a:t>
            </a:r>
          </a:p>
        </p:txBody>
      </p:sp>
      <p:sp>
        <p:nvSpPr>
          <p:cNvPr id="36" name="矩形 35"/>
          <p:cNvSpPr/>
          <p:nvPr/>
        </p:nvSpPr>
        <p:spPr bwMode="auto">
          <a:xfrm>
            <a:off x="5231794" y="2175433"/>
            <a:ext cx="6463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>
                <a:solidFill>
                  <a:srgbClr val="7CACB6"/>
                </a:solidFill>
                <a:cs typeface="+mn-ea"/>
                <a:sym typeface="+mn-lt"/>
              </a:rPr>
              <a:t>叁</a:t>
            </a:r>
            <a:endParaRPr lang="en-US" altLang="zh-CN" sz="3600" b="1" dirty="0">
              <a:solidFill>
                <a:srgbClr val="7CACB6"/>
              </a:solidFill>
              <a:cs typeface="+mn-ea"/>
              <a:sym typeface="+mn-lt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5425783" y="3798118"/>
            <a:ext cx="258353" cy="0"/>
          </a:xfrm>
          <a:prstGeom prst="line">
            <a:avLst/>
          </a:prstGeom>
          <a:ln w="381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6"/>
          <p:cNvSpPr txBox="1">
            <a:spLocks noChangeArrowheads="1"/>
          </p:cNvSpPr>
          <p:nvPr/>
        </p:nvSpPr>
        <p:spPr bwMode="auto">
          <a:xfrm>
            <a:off x="6877149" y="2791705"/>
            <a:ext cx="13388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sz="1800" b="1" dirty="0">
                <a:solidFill>
                  <a:srgbClr val="7CACB6"/>
                </a:solidFill>
                <a:latin typeface="+mn-lt"/>
                <a:ea typeface="+mn-ea"/>
                <a:cs typeface="+mn-ea"/>
                <a:sym typeface="MiSans Heavy" panose="00000A00000000000000" pitchFamily="2" charset="-122"/>
              </a:rPr>
              <a:t>总结与展望</a:t>
            </a:r>
          </a:p>
        </p:txBody>
      </p:sp>
      <p:sp>
        <p:nvSpPr>
          <p:cNvPr id="44" name="矩形 43"/>
          <p:cNvSpPr/>
          <p:nvPr/>
        </p:nvSpPr>
        <p:spPr bwMode="auto">
          <a:xfrm>
            <a:off x="7223398" y="2175433"/>
            <a:ext cx="6463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>
                <a:solidFill>
                  <a:srgbClr val="7CACB6"/>
                </a:solidFill>
                <a:cs typeface="+mn-ea"/>
                <a:sym typeface="+mn-lt"/>
              </a:rPr>
              <a:t>肆</a:t>
            </a:r>
            <a:endParaRPr lang="en-US" altLang="zh-CN" sz="3600" b="1" dirty="0">
              <a:solidFill>
                <a:srgbClr val="7CACB6"/>
              </a:solidFill>
              <a:cs typeface="+mn-ea"/>
              <a:sym typeface="+mn-lt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7417387" y="3798118"/>
            <a:ext cx="258353" cy="0"/>
          </a:xfrm>
          <a:prstGeom prst="line">
            <a:avLst/>
          </a:prstGeom>
          <a:ln w="381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4">
            <a:extLst>
              <a:ext uri="{FF2B5EF4-FFF2-40B4-BE49-F238E27FC236}">
                <a16:creationId xmlns:a16="http://schemas.microsoft.com/office/drawing/2014/main" id="{EB684C7E-20A7-9694-F2D4-694B922B40F4}"/>
              </a:ext>
            </a:extLst>
          </p:cNvPr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http://www.1ppt.com/hangye/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795990" y="261695"/>
            <a:ext cx="155202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Plant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基类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9FDAD07F-1665-07DB-2360-ED147AFC3FBE}"/>
              </a:ext>
            </a:extLst>
          </p:cNvPr>
          <p:cNvSpPr txBox="1"/>
          <p:nvPr/>
        </p:nvSpPr>
        <p:spPr>
          <a:xfrm>
            <a:off x="611942" y="853460"/>
            <a:ext cx="386086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// </a:t>
            </a:r>
            <a:r>
              <a:rPr lang="zh-CN" altLang="en-US" sz="1400" dirty="0"/>
              <a:t>返回便捷矩形</a:t>
            </a:r>
          </a:p>
          <a:p>
            <a:r>
              <a:rPr lang="en-US" altLang="zh-CN" sz="1400" dirty="0"/>
              <a:t>QRectF Plant::boundingRect() const</a:t>
            </a:r>
          </a:p>
          <a:p>
            <a:r>
              <a:rPr lang="en-US" altLang="zh-CN" sz="1400" dirty="0"/>
              <a:t>{</a:t>
            </a:r>
          </a:p>
          <a:p>
            <a:r>
              <a:rPr lang="en-US" altLang="zh-CN" sz="1400" dirty="0"/>
              <a:t>    return QRectF(-35, -35, 70, 70);</a:t>
            </a:r>
          </a:p>
          <a:p>
            <a:r>
              <a:rPr lang="en-US" altLang="zh-CN" sz="1400" dirty="0"/>
              <a:t>}</a:t>
            </a:r>
          </a:p>
          <a:p>
            <a:r>
              <a:rPr lang="en-US" altLang="zh-CN" sz="1400" dirty="0"/>
              <a:t>// </a:t>
            </a:r>
            <a:r>
              <a:rPr lang="zh-CN" altLang="en-US" sz="1400" dirty="0"/>
              <a:t>绘制图形</a:t>
            </a:r>
          </a:p>
          <a:p>
            <a:r>
              <a:rPr lang="en-US" altLang="zh-CN" sz="1400" dirty="0"/>
              <a:t>void Plant::paint(QPainter *painter, const QStyleOptionGraphicsItem *option, QWidget *widget)</a:t>
            </a:r>
          </a:p>
          <a:p>
            <a:r>
              <a:rPr lang="en-US" altLang="zh-CN" sz="1400" dirty="0"/>
              <a:t>{</a:t>
            </a:r>
          </a:p>
          <a:p>
            <a:r>
              <a:rPr lang="en-US" altLang="zh-CN" sz="1400" dirty="0"/>
              <a:t>    Q_UNUSED(option)</a:t>
            </a:r>
          </a:p>
          <a:p>
            <a:r>
              <a:rPr lang="en-US" altLang="zh-CN" sz="1400" dirty="0"/>
              <a:t>    Q_UNUSED(widget)</a:t>
            </a:r>
          </a:p>
          <a:p>
            <a:r>
              <a:rPr lang="en-US" altLang="zh-CN" sz="1400" dirty="0"/>
              <a:t>    // </a:t>
            </a:r>
            <a:r>
              <a:rPr lang="zh-CN" altLang="en-US" sz="1400" dirty="0"/>
              <a:t>绘制</a:t>
            </a:r>
            <a:r>
              <a:rPr lang="en-US" altLang="zh-CN" sz="1400" dirty="0"/>
              <a:t>GIF</a:t>
            </a:r>
            <a:r>
              <a:rPr lang="zh-CN" altLang="en-US" sz="1400" dirty="0"/>
              <a:t>的当前帧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painter-&gt;drawImage(boundingRect(), movie-&gt;currentImage());</a:t>
            </a:r>
          </a:p>
          <a:p>
            <a:r>
              <a:rPr lang="en-US" altLang="zh-CN" sz="1400" dirty="0"/>
              <a:t>}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7CBD80E-A295-ECED-B0F0-273C5D881B02}"/>
              </a:ext>
            </a:extLst>
          </p:cNvPr>
          <p:cNvSpPr txBox="1"/>
          <p:nvPr/>
        </p:nvSpPr>
        <p:spPr>
          <a:xfrm>
            <a:off x="4571999" y="723360"/>
            <a:ext cx="444539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// </a:t>
            </a:r>
            <a:r>
              <a:rPr lang="zh-CN" altLang="en-US" sz="1400" dirty="0"/>
              <a:t>碰撞检测</a:t>
            </a:r>
          </a:p>
          <a:p>
            <a:r>
              <a:rPr lang="en-US" altLang="zh-CN" sz="1400" dirty="0"/>
              <a:t>bool Plant::collidesWithItem(const QGraphicsItem *other, Qt::ItemSelectionMode mode) const</a:t>
            </a:r>
          </a:p>
          <a:p>
            <a:r>
              <a:rPr lang="en-US" altLang="zh-CN" sz="1400" dirty="0"/>
              <a:t>{</a:t>
            </a:r>
          </a:p>
          <a:p>
            <a:r>
              <a:rPr lang="en-US" altLang="zh-CN" sz="1400" dirty="0"/>
              <a:t>    Q_UNUSED(mode)</a:t>
            </a:r>
          </a:p>
          <a:p>
            <a:r>
              <a:rPr lang="en-US" altLang="zh-CN" sz="1400" dirty="0"/>
              <a:t>    // </a:t>
            </a:r>
            <a:r>
              <a:rPr lang="zh-CN" altLang="en-US" sz="1400" dirty="0"/>
              <a:t>左右</a:t>
            </a:r>
            <a:r>
              <a:rPr lang="en-US" altLang="zh-CN" sz="1400" dirty="0"/>
              <a:t>30</a:t>
            </a:r>
            <a:r>
              <a:rPr lang="zh-CN" altLang="en-US" sz="1400" dirty="0"/>
              <a:t>像素内是否存在僵尸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return other-&gt;type() == Zombie::Type </a:t>
            </a:r>
          </a:p>
          <a:p>
            <a:r>
              <a:rPr lang="en-US" altLang="zh-CN" sz="1400" dirty="0"/>
              <a:t>        &amp;&amp; qFuzzyCompare(other-&gt;y(), y()) </a:t>
            </a:r>
          </a:p>
          <a:p>
            <a:r>
              <a:rPr lang="en-US" altLang="zh-CN" sz="1400" dirty="0"/>
              <a:t>        &amp;&amp; qAbs(other-&gt;x() - x()) &lt; 30;</a:t>
            </a:r>
          </a:p>
          <a:p>
            <a:r>
              <a:rPr lang="en-US" altLang="zh-CN" sz="1400" dirty="0"/>
              <a:t>}</a:t>
            </a:r>
          </a:p>
          <a:p>
            <a:r>
              <a:rPr lang="en-US" altLang="zh-CN" sz="1400" dirty="0"/>
              <a:t>// </a:t>
            </a:r>
            <a:r>
              <a:rPr lang="zh-CN" altLang="en-US" sz="1400" dirty="0"/>
              <a:t>设置</a:t>
            </a:r>
            <a:r>
              <a:rPr lang="en-US" altLang="zh-CN" sz="1400" dirty="0"/>
              <a:t>GIF</a:t>
            </a:r>
          </a:p>
          <a:p>
            <a:r>
              <a:rPr lang="en-US" altLang="zh-CN" sz="1400" dirty="0"/>
              <a:t>void Plant::setMovie(QString path)</a:t>
            </a:r>
          </a:p>
          <a:p>
            <a:r>
              <a:rPr lang="en-US" altLang="zh-CN" sz="1400" dirty="0"/>
              <a:t>{</a:t>
            </a:r>
          </a:p>
          <a:p>
            <a:r>
              <a:rPr lang="en-US" altLang="zh-CN" sz="1400" dirty="0"/>
              <a:t>    if (movie)</a:t>
            </a:r>
          </a:p>
          <a:p>
            <a:r>
              <a:rPr lang="en-US" altLang="zh-CN" sz="1400" dirty="0"/>
              <a:t>        delete movie;</a:t>
            </a:r>
          </a:p>
          <a:p>
            <a:r>
              <a:rPr lang="en-US" altLang="zh-CN" sz="1400" dirty="0"/>
              <a:t>    // </a:t>
            </a:r>
            <a:r>
              <a:rPr lang="zh-CN" altLang="en-US" sz="1400" dirty="0"/>
              <a:t>设置</a:t>
            </a:r>
            <a:r>
              <a:rPr lang="en-US" altLang="zh-CN" sz="1400" dirty="0"/>
              <a:t>GIF</a:t>
            </a:r>
            <a:r>
              <a:rPr lang="zh-CN" altLang="en-US" sz="1400" dirty="0"/>
              <a:t>并播放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movie = new QMovie(path);</a:t>
            </a:r>
          </a:p>
          <a:p>
            <a:r>
              <a:rPr lang="en-US" altLang="zh-CN" sz="1400" dirty="0"/>
              <a:t>    movie-&gt;start();</a:t>
            </a:r>
          </a:p>
          <a:p>
            <a:r>
              <a:rPr lang="en-US" altLang="zh-CN" sz="1400" dirty="0"/>
              <a:t>}</a:t>
            </a:r>
            <a:endParaRPr lang="en-US" altLang="zh-CN" sz="600" dirty="0"/>
          </a:p>
          <a:p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49939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864115" y="261695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子弹设计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图表 6"/>
          <p:cNvGraphicFramePr/>
          <p:nvPr/>
        </p:nvGraphicFramePr>
        <p:xfrm>
          <a:off x="0" y="1091068"/>
          <a:ext cx="5143945" cy="34292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矩形 8"/>
          <p:cNvSpPr/>
          <p:nvPr/>
        </p:nvSpPr>
        <p:spPr>
          <a:xfrm>
            <a:off x="5048673" y="1367521"/>
            <a:ext cx="3871040" cy="790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  bool snow; // 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标志是否带有冰冻效果的豌豆</a:t>
            </a: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  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int atk; // 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豌豆的攻击力</a:t>
            </a: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  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qreal speed; // 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豌豆的速度（每秒移动的像素数）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076060" y="1091068"/>
            <a:ext cx="12939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子弹属性</a:t>
            </a:r>
          </a:p>
        </p:txBody>
      </p:sp>
      <p:sp>
        <p:nvSpPr>
          <p:cNvPr id="18" name="矩形 17"/>
          <p:cNvSpPr/>
          <p:nvPr/>
        </p:nvSpPr>
        <p:spPr>
          <a:xfrm>
            <a:off x="5048673" y="2805716"/>
            <a:ext cx="3871040" cy="1275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peashot(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）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// 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构造函数，创建一个豌豆对象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</a:t>
            </a: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boundingRect() // 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返回豌豆的边界矩形，碰撞检测</a:t>
            </a: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collidesWithItem() // 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判断是否与其他图形项发生碰撞</a:t>
            </a: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paint(); // 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绘制豌豆射手的外观</a:t>
            </a: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advance() // 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控制豌豆的移动和攻击逻辑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102320" y="2356618"/>
            <a:ext cx="12939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子弹函数</a:t>
            </a: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2251065" y="2200230"/>
            <a:ext cx="641814" cy="743039"/>
          </a:xfrm>
          <a:custGeom>
            <a:avLst/>
            <a:gdLst>
              <a:gd name="T0" fmla="*/ 544 w 666"/>
              <a:gd name="T1" fmla="*/ 103 h 771"/>
              <a:gd name="T2" fmla="*/ 478 w 666"/>
              <a:gd name="T3" fmla="*/ 103 h 771"/>
              <a:gd name="T4" fmla="*/ 478 w 666"/>
              <a:gd name="T5" fmla="*/ 83 h 771"/>
              <a:gd name="T6" fmla="*/ 417 w 666"/>
              <a:gd name="T7" fmla="*/ 83 h 771"/>
              <a:gd name="T8" fmla="*/ 324 w 666"/>
              <a:gd name="T9" fmla="*/ 0 h 771"/>
              <a:gd name="T10" fmla="*/ 229 w 666"/>
              <a:gd name="T11" fmla="*/ 83 h 771"/>
              <a:gd name="T12" fmla="*/ 168 w 666"/>
              <a:gd name="T13" fmla="*/ 83 h 771"/>
              <a:gd name="T14" fmla="*/ 168 w 666"/>
              <a:gd name="T15" fmla="*/ 103 h 771"/>
              <a:gd name="T16" fmla="*/ 122 w 666"/>
              <a:gd name="T17" fmla="*/ 103 h 771"/>
              <a:gd name="T18" fmla="*/ 0 w 666"/>
              <a:gd name="T19" fmla="*/ 223 h 771"/>
              <a:gd name="T20" fmla="*/ 0 w 666"/>
              <a:gd name="T21" fmla="*/ 648 h 771"/>
              <a:gd name="T22" fmla="*/ 122 w 666"/>
              <a:gd name="T23" fmla="*/ 771 h 771"/>
              <a:gd name="T24" fmla="*/ 544 w 666"/>
              <a:gd name="T25" fmla="*/ 771 h 771"/>
              <a:gd name="T26" fmla="*/ 666 w 666"/>
              <a:gd name="T27" fmla="*/ 648 h 771"/>
              <a:gd name="T28" fmla="*/ 666 w 666"/>
              <a:gd name="T29" fmla="*/ 223 h 771"/>
              <a:gd name="T30" fmla="*/ 544 w 666"/>
              <a:gd name="T31" fmla="*/ 103 h 771"/>
              <a:gd name="T32" fmla="*/ 270 w 666"/>
              <a:gd name="T33" fmla="*/ 123 h 771"/>
              <a:gd name="T34" fmla="*/ 270 w 666"/>
              <a:gd name="T35" fmla="*/ 98 h 771"/>
              <a:gd name="T36" fmla="*/ 324 w 666"/>
              <a:gd name="T37" fmla="*/ 41 h 771"/>
              <a:gd name="T38" fmla="*/ 374 w 666"/>
              <a:gd name="T39" fmla="*/ 98 h 771"/>
              <a:gd name="T40" fmla="*/ 374 w 666"/>
              <a:gd name="T41" fmla="*/ 123 h 771"/>
              <a:gd name="T42" fmla="*/ 437 w 666"/>
              <a:gd name="T43" fmla="*/ 123 h 771"/>
              <a:gd name="T44" fmla="*/ 437 w 666"/>
              <a:gd name="T45" fmla="*/ 228 h 771"/>
              <a:gd name="T46" fmla="*/ 207 w 666"/>
              <a:gd name="T47" fmla="*/ 228 h 771"/>
              <a:gd name="T48" fmla="*/ 207 w 666"/>
              <a:gd name="T49" fmla="*/ 123 h 771"/>
              <a:gd name="T50" fmla="*/ 270 w 666"/>
              <a:gd name="T51" fmla="*/ 123 h 771"/>
              <a:gd name="T52" fmla="*/ 507 w 666"/>
              <a:gd name="T53" fmla="*/ 304 h 771"/>
              <a:gd name="T54" fmla="*/ 476 w 666"/>
              <a:gd name="T55" fmla="*/ 311 h 771"/>
              <a:gd name="T56" fmla="*/ 476 w 666"/>
              <a:gd name="T57" fmla="*/ 311 h 771"/>
              <a:gd name="T58" fmla="*/ 315 w 666"/>
              <a:gd name="T59" fmla="*/ 565 h 771"/>
              <a:gd name="T60" fmla="*/ 210 w 666"/>
              <a:gd name="T61" fmla="*/ 480 h 771"/>
              <a:gd name="T62" fmla="*/ 179 w 666"/>
              <a:gd name="T63" fmla="*/ 484 h 771"/>
              <a:gd name="T64" fmla="*/ 179 w 666"/>
              <a:gd name="T65" fmla="*/ 484 h 771"/>
              <a:gd name="T66" fmla="*/ 182 w 666"/>
              <a:gd name="T67" fmla="*/ 516 h 771"/>
              <a:gd name="T68" fmla="*/ 307 w 666"/>
              <a:gd name="T69" fmla="*/ 616 h 771"/>
              <a:gd name="T70" fmla="*/ 338 w 666"/>
              <a:gd name="T71" fmla="*/ 612 h 771"/>
              <a:gd name="T72" fmla="*/ 339 w 666"/>
              <a:gd name="T73" fmla="*/ 610 h 771"/>
              <a:gd name="T74" fmla="*/ 514 w 666"/>
              <a:gd name="T75" fmla="*/ 335 h 771"/>
              <a:gd name="T76" fmla="*/ 507 w 666"/>
              <a:gd name="T77" fmla="*/ 304 h 771"/>
              <a:gd name="T78" fmla="*/ 624 w 666"/>
              <a:gd name="T79" fmla="*/ 648 h 771"/>
              <a:gd name="T80" fmla="*/ 544 w 666"/>
              <a:gd name="T81" fmla="*/ 729 h 771"/>
              <a:gd name="T82" fmla="*/ 122 w 666"/>
              <a:gd name="T83" fmla="*/ 729 h 771"/>
              <a:gd name="T84" fmla="*/ 39 w 666"/>
              <a:gd name="T85" fmla="*/ 648 h 771"/>
              <a:gd name="T86" fmla="*/ 39 w 666"/>
              <a:gd name="T87" fmla="*/ 223 h 771"/>
              <a:gd name="T88" fmla="*/ 122 w 666"/>
              <a:gd name="T89" fmla="*/ 145 h 771"/>
              <a:gd name="T90" fmla="*/ 168 w 666"/>
              <a:gd name="T91" fmla="*/ 145 h 771"/>
              <a:gd name="T92" fmla="*/ 168 w 666"/>
              <a:gd name="T93" fmla="*/ 270 h 771"/>
              <a:gd name="T94" fmla="*/ 478 w 666"/>
              <a:gd name="T95" fmla="*/ 270 h 771"/>
              <a:gd name="T96" fmla="*/ 478 w 666"/>
              <a:gd name="T97" fmla="*/ 145 h 771"/>
              <a:gd name="T98" fmla="*/ 544 w 666"/>
              <a:gd name="T99" fmla="*/ 145 h 771"/>
              <a:gd name="T100" fmla="*/ 624 w 666"/>
              <a:gd name="T101" fmla="*/ 223 h 771"/>
              <a:gd name="T102" fmla="*/ 624 w 666"/>
              <a:gd name="T103" fmla="*/ 648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66" h="771">
                <a:moveTo>
                  <a:pt x="544" y="103"/>
                </a:moveTo>
                <a:cubicBezTo>
                  <a:pt x="478" y="103"/>
                  <a:pt x="478" y="103"/>
                  <a:pt x="478" y="103"/>
                </a:cubicBezTo>
                <a:cubicBezTo>
                  <a:pt x="478" y="83"/>
                  <a:pt x="478" y="83"/>
                  <a:pt x="478" y="83"/>
                </a:cubicBezTo>
                <a:cubicBezTo>
                  <a:pt x="417" y="83"/>
                  <a:pt x="417" y="83"/>
                  <a:pt x="417" y="83"/>
                </a:cubicBezTo>
                <a:cubicBezTo>
                  <a:pt x="407" y="40"/>
                  <a:pt x="370" y="0"/>
                  <a:pt x="324" y="0"/>
                </a:cubicBezTo>
                <a:cubicBezTo>
                  <a:pt x="278" y="0"/>
                  <a:pt x="239" y="40"/>
                  <a:pt x="229" y="83"/>
                </a:cubicBezTo>
                <a:cubicBezTo>
                  <a:pt x="168" y="83"/>
                  <a:pt x="168" y="83"/>
                  <a:pt x="168" y="83"/>
                </a:cubicBezTo>
                <a:cubicBezTo>
                  <a:pt x="168" y="103"/>
                  <a:pt x="168" y="103"/>
                  <a:pt x="168" y="103"/>
                </a:cubicBezTo>
                <a:cubicBezTo>
                  <a:pt x="122" y="103"/>
                  <a:pt x="122" y="103"/>
                  <a:pt x="122" y="103"/>
                </a:cubicBezTo>
                <a:cubicBezTo>
                  <a:pt x="54" y="103"/>
                  <a:pt x="0" y="155"/>
                  <a:pt x="0" y="223"/>
                </a:cubicBezTo>
                <a:cubicBezTo>
                  <a:pt x="0" y="648"/>
                  <a:pt x="0" y="648"/>
                  <a:pt x="0" y="648"/>
                </a:cubicBezTo>
                <a:cubicBezTo>
                  <a:pt x="0" y="716"/>
                  <a:pt x="54" y="771"/>
                  <a:pt x="122" y="771"/>
                </a:cubicBezTo>
                <a:cubicBezTo>
                  <a:pt x="544" y="771"/>
                  <a:pt x="544" y="771"/>
                  <a:pt x="544" y="771"/>
                </a:cubicBezTo>
                <a:cubicBezTo>
                  <a:pt x="612" y="771"/>
                  <a:pt x="666" y="716"/>
                  <a:pt x="666" y="648"/>
                </a:cubicBezTo>
                <a:cubicBezTo>
                  <a:pt x="666" y="223"/>
                  <a:pt x="666" y="223"/>
                  <a:pt x="666" y="223"/>
                </a:cubicBezTo>
                <a:cubicBezTo>
                  <a:pt x="666" y="155"/>
                  <a:pt x="612" y="103"/>
                  <a:pt x="544" y="103"/>
                </a:cubicBezTo>
                <a:close/>
                <a:moveTo>
                  <a:pt x="270" y="123"/>
                </a:moveTo>
                <a:cubicBezTo>
                  <a:pt x="270" y="98"/>
                  <a:pt x="270" y="98"/>
                  <a:pt x="270" y="98"/>
                </a:cubicBezTo>
                <a:cubicBezTo>
                  <a:pt x="270" y="69"/>
                  <a:pt x="295" y="41"/>
                  <a:pt x="324" y="41"/>
                </a:cubicBezTo>
                <a:cubicBezTo>
                  <a:pt x="353" y="41"/>
                  <a:pt x="374" y="69"/>
                  <a:pt x="374" y="98"/>
                </a:cubicBezTo>
                <a:cubicBezTo>
                  <a:pt x="374" y="123"/>
                  <a:pt x="374" y="123"/>
                  <a:pt x="374" y="123"/>
                </a:cubicBezTo>
                <a:cubicBezTo>
                  <a:pt x="437" y="123"/>
                  <a:pt x="437" y="123"/>
                  <a:pt x="437" y="123"/>
                </a:cubicBezTo>
                <a:cubicBezTo>
                  <a:pt x="437" y="228"/>
                  <a:pt x="437" y="228"/>
                  <a:pt x="437" y="228"/>
                </a:cubicBezTo>
                <a:cubicBezTo>
                  <a:pt x="207" y="228"/>
                  <a:pt x="207" y="228"/>
                  <a:pt x="207" y="228"/>
                </a:cubicBezTo>
                <a:cubicBezTo>
                  <a:pt x="207" y="123"/>
                  <a:pt x="207" y="123"/>
                  <a:pt x="207" y="123"/>
                </a:cubicBezTo>
                <a:cubicBezTo>
                  <a:pt x="270" y="123"/>
                  <a:pt x="270" y="123"/>
                  <a:pt x="270" y="123"/>
                </a:cubicBezTo>
                <a:close/>
                <a:moveTo>
                  <a:pt x="507" y="304"/>
                </a:moveTo>
                <a:cubicBezTo>
                  <a:pt x="496" y="297"/>
                  <a:pt x="483" y="300"/>
                  <a:pt x="476" y="311"/>
                </a:cubicBezTo>
                <a:cubicBezTo>
                  <a:pt x="476" y="311"/>
                  <a:pt x="476" y="311"/>
                  <a:pt x="476" y="311"/>
                </a:cubicBezTo>
                <a:cubicBezTo>
                  <a:pt x="315" y="565"/>
                  <a:pt x="315" y="565"/>
                  <a:pt x="315" y="565"/>
                </a:cubicBezTo>
                <a:cubicBezTo>
                  <a:pt x="210" y="480"/>
                  <a:pt x="210" y="480"/>
                  <a:pt x="210" y="480"/>
                </a:cubicBezTo>
                <a:cubicBezTo>
                  <a:pt x="201" y="473"/>
                  <a:pt x="187" y="474"/>
                  <a:pt x="179" y="484"/>
                </a:cubicBezTo>
                <a:cubicBezTo>
                  <a:pt x="179" y="484"/>
                  <a:pt x="179" y="484"/>
                  <a:pt x="179" y="484"/>
                </a:cubicBezTo>
                <a:cubicBezTo>
                  <a:pt x="171" y="494"/>
                  <a:pt x="173" y="508"/>
                  <a:pt x="182" y="516"/>
                </a:cubicBezTo>
                <a:cubicBezTo>
                  <a:pt x="307" y="616"/>
                  <a:pt x="307" y="616"/>
                  <a:pt x="307" y="616"/>
                </a:cubicBezTo>
                <a:cubicBezTo>
                  <a:pt x="316" y="623"/>
                  <a:pt x="330" y="622"/>
                  <a:pt x="338" y="612"/>
                </a:cubicBezTo>
                <a:cubicBezTo>
                  <a:pt x="338" y="612"/>
                  <a:pt x="339" y="611"/>
                  <a:pt x="339" y="610"/>
                </a:cubicBezTo>
                <a:cubicBezTo>
                  <a:pt x="514" y="335"/>
                  <a:pt x="514" y="335"/>
                  <a:pt x="514" y="335"/>
                </a:cubicBezTo>
                <a:cubicBezTo>
                  <a:pt x="520" y="324"/>
                  <a:pt x="517" y="311"/>
                  <a:pt x="507" y="304"/>
                </a:cubicBezTo>
                <a:close/>
                <a:moveTo>
                  <a:pt x="624" y="648"/>
                </a:moveTo>
                <a:cubicBezTo>
                  <a:pt x="624" y="691"/>
                  <a:pt x="587" y="729"/>
                  <a:pt x="544" y="729"/>
                </a:cubicBezTo>
                <a:cubicBezTo>
                  <a:pt x="122" y="729"/>
                  <a:pt x="122" y="729"/>
                  <a:pt x="122" y="729"/>
                </a:cubicBezTo>
                <a:cubicBezTo>
                  <a:pt x="79" y="729"/>
                  <a:pt x="39" y="691"/>
                  <a:pt x="39" y="648"/>
                </a:cubicBezTo>
                <a:cubicBezTo>
                  <a:pt x="39" y="223"/>
                  <a:pt x="39" y="223"/>
                  <a:pt x="39" y="223"/>
                </a:cubicBezTo>
                <a:cubicBezTo>
                  <a:pt x="39" y="180"/>
                  <a:pt x="79" y="145"/>
                  <a:pt x="122" y="145"/>
                </a:cubicBezTo>
                <a:cubicBezTo>
                  <a:pt x="168" y="145"/>
                  <a:pt x="168" y="145"/>
                  <a:pt x="168" y="145"/>
                </a:cubicBezTo>
                <a:cubicBezTo>
                  <a:pt x="168" y="270"/>
                  <a:pt x="168" y="270"/>
                  <a:pt x="168" y="270"/>
                </a:cubicBezTo>
                <a:cubicBezTo>
                  <a:pt x="478" y="270"/>
                  <a:pt x="478" y="270"/>
                  <a:pt x="478" y="270"/>
                </a:cubicBezTo>
                <a:cubicBezTo>
                  <a:pt x="478" y="145"/>
                  <a:pt x="478" y="145"/>
                  <a:pt x="478" y="145"/>
                </a:cubicBezTo>
                <a:cubicBezTo>
                  <a:pt x="544" y="145"/>
                  <a:pt x="544" y="145"/>
                  <a:pt x="544" y="145"/>
                </a:cubicBezTo>
                <a:cubicBezTo>
                  <a:pt x="587" y="145"/>
                  <a:pt x="624" y="180"/>
                  <a:pt x="624" y="223"/>
                </a:cubicBezTo>
                <a:cubicBezTo>
                  <a:pt x="624" y="648"/>
                  <a:pt x="624" y="648"/>
                  <a:pt x="624" y="648"/>
                </a:cubicBezTo>
                <a:close/>
              </a:path>
            </a:pathLst>
          </a:custGeom>
          <a:solidFill>
            <a:srgbClr val="7CACB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784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864121" y="261695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子弹实现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9FDAD07F-1665-07DB-2360-ED147AFC3FBE}"/>
              </a:ext>
            </a:extLst>
          </p:cNvPr>
          <p:cNvSpPr txBox="1"/>
          <p:nvPr/>
        </p:nvSpPr>
        <p:spPr>
          <a:xfrm>
            <a:off x="611942" y="853460"/>
            <a:ext cx="386086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QRectF peashot::boundingRect() const</a:t>
            </a:r>
          </a:p>
          <a:p>
            <a:r>
              <a:rPr lang="en-US" altLang="zh-CN" sz="1200" dirty="0"/>
              <a:t>{</a:t>
            </a:r>
          </a:p>
          <a:p>
            <a:r>
              <a:rPr lang="en-US" altLang="zh-CN" sz="1200" dirty="0"/>
              <a:t>    // </a:t>
            </a:r>
            <a:r>
              <a:rPr lang="zh-CN" altLang="en-US" sz="1200" dirty="0"/>
              <a:t>设置豌豆射手的边界矩形</a:t>
            </a:r>
          </a:p>
          <a:p>
            <a:r>
              <a:rPr lang="zh-CN" altLang="en-US" sz="1200" dirty="0"/>
              <a:t>    </a:t>
            </a:r>
            <a:r>
              <a:rPr lang="en-US" altLang="zh-CN" sz="1200" dirty="0"/>
              <a:t>return QRectF(-12, -28, 24, 24);</a:t>
            </a:r>
          </a:p>
          <a:p>
            <a:r>
              <a:rPr lang="en-US" altLang="zh-CN" sz="1200" dirty="0"/>
              <a:t>}</a:t>
            </a:r>
          </a:p>
          <a:p>
            <a:r>
              <a:rPr lang="en-US" altLang="zh-CN" sz="1200" dirty="0"/>
              <a:t>bool peashot::collidesWithItem(const QGraphicsItem *other, Qt::ItemSelectionMode mode) const</a:t>
            </a:r>
          </a:p>
          <a:p>
            <a:r>
              <a:rPr lang="en-US" altLang="zh-CN" sz="1200" dirty="0"/>
              <a:t>{</a:t>
            </a:r>
          </a:p>
          <a:p>
            <a:r>
              <a:rPr lang="en-US" altLang="zh-CN" sz="1200" dirty="0"/>
              <a:t>    Q_UNUSED(mode)</a:t>
            </a:r>
          </a:p>
          <a:p>
            <a:r>
              <a:rPr lang="en-US" altLang="zh-CN" sz="1200" dirty="0"/>
              <a:t>    return other-&gt;type() == zombie::Type &amp;&amp; qFuzzyCompare(other-&gt;y(), y()) &amp;&amp; qAbs(other-&gt;x() - x()) &lt; 15;</a:t>
            </a:r>
          </a:p>
          <a:p>
            <a:r>
              <a:rPr lang="en-US" altLang="zh-CN" sz="1200" dirty="0"/>
              <a:t>}</a:t>
            </a:r>
          </a:p>
          <a:p>
            <a:r>
              <a:rPr lang="en-US" altLang="zh-CN" sz="1200" dirty="0"/>
              <a:t>void peashot::paint(QPainter *painter, const QStyleOptionGraphicsItem *option, QWidget *widget)</a:t>
            </a:r>
          </a:p>
          <a:p>
            <a:r>
              <a:rPr lang="en-US" altLang="zh-CN" sz="1200" dirty="0"/>
              <a:t>{</a:t>
            </a:r>
          </a:p>
          <a:p>
            <a:r>
              <a:rPr lang="en-US" altLang="zh-CN" sz="1200" dirty="0"/>
              <a:t>    Q_UNUSED(option)</a:t>
            </a:r>
          </a:p>
          <a:p>
            <a:r>
              <a:rPr lang="en-US" altLang="zh-CN" sz="1200" dirty="0"/>
              <a:t>    Q_UNUSED(widget)</a:t>
            </a:r>
          </a:p>
          <a:p>
            <a:r>
              <a:rPr lang="en-US" altLang="zh-CN" sz="1200" dirty="0"/>
              <a:t>painter-&gt;drawPixmap(QRect(-12, -28, 24, 24), QPixmap(snow ? ":/new/prefix1/PeaSnow.png" : ":/new/prefix1/Pea.png"));</a:t>
            </a:r>
          </a:p>
          <a:p>
            <a:r>
              <a:rPr lang="en-US" altLang="zh-CN" sz="1200" dirty="0"/>
              <a:t>}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7CBD80E-A295-ECED-B0F0-273C5D881B02}"/>
              </a:ext>
            </a:extLst>
          </p:cNvPr>
          <p:cNvSpPr txBox="1"/>
          <p:nvPr/>
        </p:nvSpPr>
        <p:spPr>
          <a:xfrm>
            <a:off x="4571999" y="723360"/>
            <a:ext cx="44453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void peashot::advance(int phase)</a:t>
            </a:r>
          </a:p>
          <a:p>
            <a:r>
              <a:rPr lang="en-US" altLang="zh-CN" sz="1200" dirty="0"/>
              <a:t>{</a:t>
            </a:r>
          </a:p>
          <a:p>
            <a:r>
              <a:rPr lang="en-US" altLang="zh-CN" sz="1200" dirty="0"/>
              <a:t>    if (!phase)</a:t>
            </a:r>
          </a:p>
          <a:p>
            <a:r>
              <a:rPr lang="en-US" altLang="zh-CN" sz="1200" dirty="0"/>
              <a:t>        return;</a:t>
            </a:r>
          </a:p>
          <a:p>
            <a:r>
              <a:rPr lang="en-US" altLang="zh-CN" sz="1200" dirty="0"/>
              <a:t>    update(); // </a:t>
            </a:r>
            <a:r>
              <a:rPr lang="zh-CN" altLang="en-US" sz="1200" dirty="0"/>
              <a:t>更新豌豆的绘制</a:t>
            </a:r>
          </a:p>
          <a:p>
            <a:r>
              <a:rPr lang="zh-CN" altLang="en-US" sz="1200" dirty="0"/>
              <a:t>    </a:t>
            </a:r>
            <a:r>
              <a:rPr lang="en-US" altLang="zh-CN" sz="1200" dirty="0"/>
              <a:t>// </a:t>
            </a:r>
            <a:r>
              <a:rPr lang="zh-CN" altLang="en-US" sz="1200" dirty="0"/>
              <a:t>检测豌豆射手与其他物体是否发生碰撞</a:t>
            </a:r>
          </a:p>
          <a:p>
            <a:r>
              <a:rPr lang="zh-CN" altLang="en-US" sz="1200" dirty="0"/>
              <a:t>    </a:t>
            </a:r>
            <a:r>
              <a:rPr lang="en-US" altLang="zh-CN" sz="1200" dirty="0"/>
              <a:t>QList&lt;QGraphicsItem *&gt; items = collidingItems();</a:t>
            </a:r>
          </a:p>
          <a:p>
            <a:r>
              <a:rPr lang="en-US" altLang="zh-CN" sz="1200" dirty="0"/>
              <a:t>    if (!items.isEmpty())</a:t>
            </a:r>
          </a:p>
          <a:p>
            <a:r>
              <a:rPr lang="en-US" altLang="zh-CN" sz="1200" dirty="0"/>
              <a:t>    {</a:t>
            </a:r>
          </a:p>
          <a:p>
            <a:r>
              <a:rPr lang="en-US" altLang="zh-CN" sz="1200" dirty="0"/>
              <a:t>    zombie *zom = qgraphicsitem_cast&lt;zombie *&gt;(items[qrand() % items.size()]);</a:t>
            </a:r>
          </a:p>
          <a:p>
            <a:r>
              <a:rPr lang="en-US" altLang="zh-CN" sz="1200" dirty="0"/>
              <a:t>        zom-&gt;hp -= atk; // </a:t>
            </a:r>
            <a:r>
              <a:rPr lang="zh-CN" altLang="en-US" sz="1200" dirty="0"/>
              <a:t>减少僵尸的生命值</a:t>
            </a:r>
            <a:r>
              <a:rPr lang="en-US" altLang="zh-CN" sz="1200" dirty="0"/>
              <a:t>if (snow &amp;&amp; zom-&gt;speed &gt; 5.0 * 33 / 1000 / 2)</a:t>
            </a:r>
          </a:p>
          <a:p>
            <a:r>
              <a:rPr lang="en-US" altLang="zh-CN" sz="1200" dirty="0"/>
              <a:t>        zom-&gt;speed /= 3; // </a:t>
            </a:r>
            <a:r>
              <a:rPr lang="zh-CN" altLang="en-US" sz="1200" dirty="0"/>
              <a:t>将僵尸的速度减少为原来的</a:t>
            </a:r>
            <a:r>
              <a:rPr lang="en-US" altLang="zh-CN" sz="1200" dirty="0"/>
              <a:t>1/3</a:t>
            </a:r>
          </a:p>
          <a:p>
            <a:r>
              <a:rPr lang="en-US" altLang="zh-CN" sz="1200" dirty="0"/>
              <a:t>        delete this; // </a:t>
            </a:r>
            <a:r>
              <a:rPr lang="zh-CN" altLang="en-US" sz="1200" dirty="0"/>
              <a:t>删除豌豆对象 </a:t>
            </a:r>
          </a:p>
          <a:p>
            <a:r>
              <a:rPr lang="zh-CN" altLang="en-US" sz="1200" dirty="0"/>
              <a:t>        </a:t>
            </a:r>
            <a:r>
              <a:rPr lang="en-US" altLang="zh-CN" sz="1200" dirty="0"/>
              <a:t>return;</a:t>
            </a:r>
          </a:p>
          <a:p>
            <a:r>
              <a:rPr lang="en-US" altLang="zh-CN" sz="1200" dirty="0"/>
              <a:t>    }</a:t>
            </a:r>
          </a:p>
          <a:p>
            <a:r>
              <a:rPr lang="en-US" altLang="zh-CN" sz="1200" dirty="0"/>
              <a:t>    setX(x() + speed); // </a:t>
            </a:r>
            <a:r>
              <a:rPr lang="zh-CN" altLang="en-US" sz="1200" dirty="0"/>
              <a:t>更新豌豆的位置，让其向前移动</a:t>
            </a:r>
          </a:p>
          <a:p>
            <a:r>
              <a:rPr lang="en-US" altLang="zh-CN" sz="1200" dirty="0"/>
              <a:t>if (x() &gt; 1069)</a:t>
            </a:r>
          </a:p>
          <a:p>
            <a:r>
              <a:rPr lang="en-US" altLang="zh-CN" sz="1200" dirty="0"/>
              <a:t>        delete this;</a:t>
            </a:r>
          </a:p>
          <a:p>
            <a:r>
              <a:rPr lang="en-US" altLang="zh-CN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0895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556341" y="261695"/>
            <a:ext cx="2031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豌豆射手设计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图表 6"/>
          <p:cNvGraphicFramePr/>
          <p:nvPr/>
        </p:nvGraphicFramePr>
        <p:xfrm>
          <a:off x="0" y="1091068"/>
          <a:ext cx="5143945" cy="34292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矩形 8"/>
          <p:cNvSpPr/>
          <p:nvPr/>
        </p:nvSpPr>
        <p:spPr>
          <a:xfrm>
            <a:off x="5048673" y="1367521"/>
            <a:ext cx="3871040" cy="547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继承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plant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所有变量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class pea : public plant</a:t>
            </a:r>
          </a:p>
        </p:txBody>
      </p:sp>
      <p:sp>
        <p:nvSpPr>
          <p:cNvPr id="11" name="矩形 10"/>
          <p:cNvSpPr/>
          <p:nvPr/>
        </p:nvSpPr>
        <p:spPr>
          <a:xfrm>
            <a:off x="5076060" y="1091068"/>
            <a:ext cx="17043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豌豆射手属性</a:t>
            </a:r>
          </a:p>
        </p:txBody>
      </p:sp>
      <p:sp>
        <p:nvSpPr>
          <p:cNvPr id="18" name="矩形 17"/>
          <p:cNvSpPr/>
          <p:nvPr/>
        </p:nvSpPr>
        <p:spPr>
          <a:xfrm>
            <a:off x="5048673" y="2805716"/>
            <a:ext cx="3871040" cy="789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  pea();</a:t>
            </a: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  advance()</a:t>
            </a: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  collidesWithItem()</a:t>
            </a:r>
          </a:p>
        </p:txBody>
      </p:sp>
      <p:sp>
        <p:nvSpPr>
          <p:cNvPr id="19" name="矩形 18"/>
          <p:cNvSpPr/>
          <p:nvPr/>
        </p:nvSpPr>
        <p:spPr>
          <a:xfrm>
            <a:off x="5102320" y="2356618"/>
            <a:ext cx="17043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豌豆射手函数</a:t>
            </a: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2251065" y="2200230"/>
            <a:ext cx="641814" cy="743039"/>
          </a:xfrm>
          <a:custGeom>
            <a:avLst/>
            <a:gdLst>
              <a:gd name="T0" fmla="*/ 544 w 666"/>
              <a:gd name="T1" fmla="*/ 103 h 771"/>
              <a:gd name="T2" fmla="*/ 478 w 666"/>
              <a:gd name="T3" fmla="*/ 103 h 771"/>
              <a:gd name="T4" fmla="*/ 478 w 666"/>
              <a:gd name="T5" fmla="*/ 83 h 771"/>
              <a:gd name="T6" fmla="*/ 417 w 666"/>
              <a:gd name="T7" fmla="*/ 83 h 771"/>
              <a:gd name="T8" fmla="*/ 324 w 666"/>
              <a:gd name="T9" fmla="*/ 0 h 771"/>
              <a:gd name="T10" fmla="*/ 229 w 666"/>
              <a:gd name="T11" fmla="*/ 83 h 771"/>
              <a:gd name="T12" fmla="*/ 168 w 666"/>
              <a:gd name="T13" fmla="*/ 83 h 771"/>
              <a:gd name="T14" fmla="*/ 168 w 666"/>
              <a:gd name="T15" fmla="*/ 103 h 771"/>
              <a:gd name="T16" fmla="*/ 122 w 666"/>
              <a:gd name="T17" fmla="*/ 103 h 771"/>
              <a:gd name="T18" fmla="*/ 0 w 666"/>
              <a:gd name="T19" fmla="*/ 223 h 771"/>
              <a:gd name="T20" fmla="*/ 0 w 666"/>
              <a:gd name="T21" fmla="*/ 648 h 771"/>
              <a:gd name="T22" fmla="*/ 122 w 666"/>
              <a:gd name="T23" fmla="*/ 771 h 771"/>
              <a:gd name="T24" fmla="*/ 544 w 666"/>
              <a:gd name="T25" fmla="*/ 771 h 771"/>
              <a:gd name="T26" fmla="*/ 666 w 666"/>
              <a:gd name="T27" fmla="*/ 648 h 771"/>
              <a:gd name="T28" fmla="*/ 666 w 666"/>
              <a:gd name="T29" fmla="*/ 223 h 771"/>
              <a:gd name="T30" fmla="*/ 544 w 666"/>
              <a:gd name="T31" fmla="*/ 103 h 771"/>
              <a:gd name="T32" fmla="*/ 270 w 666"/>
              <a:gd name="T33" fmla="*/ 123 h 771"/>
              <a:gd name="T34" fmla="*/ 270 w 666"/>
              <a:gd name="T35" fmla="*/ 98 h 771"/>
              <a:gd name="T36" fmla="*/ 324 w 666"/>
              <a:gd name="T37" fmla="*/ 41 h 771"/>
              <a:gd name="T38" fmla="*/ 374 w 666"/>
              <a:gd name="T39" fmla="*/ 98 h 771"/>
              <a:gd name="T40" fmla="*/ 374 w 666"/>
              <a:gd name="T41" fmla="*/ 123 h 771"/>
              <a:gd name="T42" fmla="*/ 437 w 666"/>
              <a:gd name="T43" fmla="*/ 123 h 771"/>
              <a:gd name="T44" fmla="*/ 437 w 666"/>
              <a:gd name="T45" fmla="*/ 228 h 771"/>
              <a:gd name="T46" fmla="*/ 207 w 666"/>
              <a:gd name="T47" fmla="*/ 228 h 771"/>
              <a:gd name="T48" fmla="*/ 207 w 666"/>
              <a:gd name="T49" fmla="*/ 123 h 771"/>
              <a:gd name="T50" fmla="*/ 270 w 666"/>
              <a:gd name="T51" fmla="*/ 123 h 771"/>
              <a:gd name="T52" fmla="*/ 507 w 666"/>
              <a:gd name="T53" fmla="*/ 304 h 771"/>
              <a:gd name="T54" fmla="*/ 476 w 666"/>
              <a:gd name="T55" fmla="*/ 311 h 771"/>
              <a:gd name="T56" fmla="*/ 476 w 666"/>
              <a:gd name="T57" fmla="*/ 311 h 771"/>
              <a:gd name="T58" fmla="*/ 315 w 666"/>
              <a:gd name="T59" fmla="*/ 565 h 771"/>
              <a:gd name="T60" fmla="*/ 210 w 666"/>
              <a:gd name="T61" fmla="*/ 480 h 771"/>
              <a:gd name="T62" fmla="*/ 179 w 666"/>
              <a:gd name="T63" fmla="*/ 484 h 771"/>
              <a:gd name="T64" fmla="*/ 179 w 666"/>
              <a:gd name="T65" fmla="*/ 484 h 771"/>
              <a:gd name="T66" fmla="*/ 182 w 666"/>
              <a:gd name="T67" fmla="*/ 516 h 771"/>
              <a:gd name="T68" fmla="*/ 307 w 666"/>
              <a:gd name="T69" fmla="*/ 616 h 771"/>
              <a:gd name="T70" fmla="*/ 338 w 666"/>
              <a:gd name="T71" fmla="*/ 612 h 771"/>
              <a:gd name="T72" fmla="*/ 339 w 666"/>
              <a:gd name="T73" fmla="*/ 610 h 771"/>
              <a:gd name="T74" fmla="*/ 514 w 666"/>
              <a:gd name="T75" fmla="*/ 335 h 771"/>
              <a:gd name="T76" fmla="*/ 507 w 666"/>
              <a:gd name="T77" fmla="*/ 304 h 771"/>
              <a:gd name="T78" fmla="*/ 624 w 666"/>
              <a:gd name="T79" fmla="*/ 648 h 771"/>
              <a:gd name="T80" fmla="*/ 544 w 666"/>
              <a:gd name="T81" fmla="*/ 729 h 771"/>
              <a:gd name="T82" fmla="*/ 122 w 666"/>
              <a:gd name="T83" fmla="*/ 729 h 771"/>
              <a:gd name="T84" fmla="*/ 39 w 666"/>
              <a:gd name="T85" fmla="*/ 648 h 771"/>
              <a:gd name="T86" fmla="*/ 39 w 666"/>
              <a:gd name="T87" fmla="*/ 223 h 771"/>
              <a:gd name="T88" fmla="*/ 122 w 666"/>
              <a:gd name="T89" fmla="*/ 145 h 771"/>
              <a:gd name="T90" fmla="*/ 168 w 666"/>
              <a:gd name="T91" fmla="*/ 145 h 771"/>
              <a:gd name="T92" fmla="*/ 168 w 666"/>
              <a:gd name="T93" fmla="*/ 270 h 771"/>
              <a:gd name="T94" fmla="*/ 478 w 666"/>
              <a:gd name="T95" fmla="*/ 270 h 771"/>
              <a:gd name="T96" fmla="*/ 478 w 666"/>
              <a:gd name="T97" fmla="*/ 145 h 771"/>
              <a:gd name="T98" fmla="*/ 544 w 666"/>
              <a:gd name="T99" fmla="*/ 145 h 771"/>
              <a:gd name="T100" fmla="*/ 624 w 666"/>
              <a:gd name="T101" fmla="*/ 223 h 771"/>
              <a:gd name="T102" fmla="*/ 624 w 666"/>
              <a:gd name="T103" fmla="*/ 648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66" h="771">
                <a:moveTo>
                  <a:pt x="544" y="103"/>
                </a:moveTo>
                <a:cubicBezTo>
                  <a:pt x="478" y="103"/>
                  <a:pt x="478" y="103"/>
                  <a:pt x="478" y="103"/>
                </a:cubicBezTo>
                <a:cubicBezTo>
                  <a:pt x="478" y="83"/>
                  <a:pt x="478" y="83"/>
                  <a:pt x="478" y="83"/>
                </a:cubicBezTo>
                <a:cubicBezTo>
                  <a:pt x="417" y="83"/>
                  <a:pt x="417" y="83"/>
                  <a:pt x="417" y="83"/>
                </a:cubicBezTo>
                <a:cubicBezTo>
                  <a:pt x="407" y="40"/>
                  <a:pt x="370" y="0"/>
                  <a:pt x="324" y="0"/>
                </a:cubicBezTo>
                <a:cubicBezTo>
                  <a:pt x="278" y="0"/>
                  <a:pt x="239" y="40"/>
                  <a:pt x="229" y="83"/>
                </a:cubicBezTo>
                <a:cubicBezTo>
                  <a:pt x="168" y="83"/>
                  <a:pt x="168" y="83"/>
                  <a:pt x="168" y="83"/>
                </a:cubicBezTo>
                <a:cubicBezTo>
                  <a:pt x="168" y="103"/>
                  <a:pt x="168" y="103"/>
                  <a:pt x="168" y="103"/>
                </a:cubicBezTo>
                <a:cubicBezTo>
                  <a:pt x="122" y="103"/>
                  <a:pt x="122" y="103"/>
                  <a:pt x="122" y="103"/>
                </a:cubicBezTo>
                <a:cubicBezTo>
                  <a:pt x="54" y="103"/>
                  <a:pt x="0" y="155"/>
                  <a:pt x="0" y="223"/>
                </a:cubicBezTo>
                <a:cubicBezTo>
                  <a:pt x="0" y="648"/>
                  <a:pt x="0" y="648"/>
                  <a:pt x="0" y="648"/>
                </a:cubicBezTo>
                <a:cubicBezTo>
                  <a:pt x="0" y="716"/>
                  <a:pt x="54" y="771"/>
                  <a:pt x="122" y="771"/>
                </a:cubicBezTo>
                <a:cubicBezTo>
                  <a:pt x="544" y="771"/>
                  <a:pt x="544" y="771"/>
                  <a:pt x="544" y="771"/>
                </a:cubicBezTo>
                <a:cubicBezTo>
                  <a:pt x="612" y="771"/>
                  <a:pt x="666" y="716"/>
                  <a:pt x="666" y="648"/>
                </a:cubicBezTo>
                <a:cubicBezTo>
                  <a:pt x="666" y="223"/>
                  <a:pt x="666" y="223"/>
                  <a:pt x="666" y="223"/>
                </a:cubicBezTo>
                <a:cubicBezTo>
                  <a:pt x="666" y="155"/>
                  <a:pt x="612" y="103"/>
                  <a:pt x="544" y="103"/>
                </a:cubicBezTo>
                <a:close/>
                <a:moveTo>
                  <a:pt x="270" y="123"/>
                </a:moveTo>
                <a:cubicBezTo>
                  <a:pt x="270" y="98"/>
                  <a:pt x="270" y="98"/>
                  <a:pt x="270" y="98"/>
                </a:cubicBezTo>
                <a:cubicBezTo>
                  <a:pt x="270" y="69"/>
                  <a:pt x="295" y="41"/>
                  <a:pt x="324" y="41"/>
                </a:cubicBezTo>
                <a:cubicBezTo>
                  <a:pt x="353" y="41"/>
                  <a:pt x="374" y="69"/>
                  <a:pt x="374" y="98"/>
                </a:cubicBezTo>
                <a:cubicBezTo>
                  <a:pt x="374" y="123"/>
                  <a:pt x="374" y="123"/>
                  <a:pt x="374" y="123"/>
                </a:cubicBezTo>
                <a:cubicBezTo>
                  <a:pt x="437" y="123"/>
                  <a:pt x="437" y="123"/>
                  <a:pt x="437" y="123"/>
                </a:cubicBezTo>
                <a:cubicBezTo>
                  <a:pt x="437" y="228"/>
                  <a:pt x="437" y="228"/>
                  <a:pt x="437" y="228"/>
                </a:cubicBezTo>
                <a:cubicBezTo>
                  <a:pt x="207" y="228"/>
                  <a:pt x="207" y="228"/>
                  <a:pt x="207" y="228"/>
                </a:cubicBezTo>
                <a:cubicBezTo>
                  <a:pt x="207" y="123"/>
                  <a:pt x="207" y="123"/>
                  <a:pt x="207" y="123"/>
                </a:cubicBezTo>
                <a:cubicBezTo>
                  <a:pt x="270" y="123"/>
                  <a:pt x="270" y="123"/>
                  <a:pt x="270" y="123"/>
                </a:cubicBezTo>
                <a:close/>
                <a:moveTo>
                  <a:pt x="507" y="304"/>
                </a:moveTo>
                <a:cubicBezTo>
                  <a:pt x="496" y="297"/>
                  <a:pt x="483" y="300"/>
                  <a:pt x="476" y="311"/>
                </a:cubicBezTo>
                <a:cubicBezTo>
                  <a:pt x="476" y="311"/>
                  <a:pt x="476" y="311"/>
                  <a:pt x="476" y="311"/>
                </a:cubicBezTo>
                <a:cubicBezTo>
                  <a:pt x="315" y="565"/>
                  <a:pt x="315" y="565"/>
                  <a:pt x="315" y="565"/>
                </a:cubicBezTo>
                <a:cubicBezTo>
                  <a:pt x="210" y="480"/>
                  <a:pt x="210" y="480"/>
                  <a:pt x="210" y="480"/>
                </a:cubicBezTo>
                <a:cubicBezTo>
                  <a:pt x="201" y="473"/>
                  <a:pt x="187" y="474"/>
                  <a:pt x="179" y="484"/>
                </a:cubicBezTo>
                <a:cubicBezTo>
                  <a:pt x="179" y="484"/>
                  <a:pt x="179" y="484"/>
                  <a:pt x="179" y="484"/>
                </a:cubicBezTo>
                <a:cubicBezTo>
                  <a:pt x="171" y="494"/>
                  <a:pt x="173" y="508"/>
                  <a:pt x="182" y="516"/>
                </a:cubicBezTo>
                <a:cubicBezTo>
                  <a:pt x="307" y="616"/>
                  <a:pt x="307" y="616"/>
                  <a:pt x="307" y="616"/>
                </a:cubicBezTo>
                <a:cubicBezTo>
                  <a:pt x="316" y="623"/>
                  <a:pt x="330" y="622"/>
                  <a:pt x="338" y="612"/>
                </a:cubicBezTo>
                <a:cubicBezTo>
                  <a:pt x="338" y="612"/>
                  <a:pt x="339" y="611"/>
                  <a:pt x="339" y="610"/>
                </a:cubicBezTo>
                <a:cubicBezTo>
                  <a:pt x="514" y="335"/>
                  <a:pt x="514" y="335"/>
                  <a:pt x="514" y="335"/>
                </a:cubicBezTo>
                <a:cubicBezTo>
                  <a:pt x="520" y="324"/>
                  <a:pt x="517" y="311"/>
                  <a:pt x="507" y="304"/>
                </a:cubicBezTo>
                <a:close/>
                <a:moveTo>
                  <a:pt x="624" y="648"/>
                </a:moveTo>
                <a:cubicBezTo>
                  <a:pt x="624" y="691"/>
                  <a:pt x="587" y="729"/>
                  <a:pt x="544" y="729"/>
                </a:cubicBezTo>
                <a:cubicBezTo>
                  <a:pt x="122" y="729"/>
                  <a:pt x="122" y="729"/>
                  <a:pt x="122" y="729"/>
                </a:cubicBezTo>
                <a:cubicBezTo>
                  <a:pt x="79" y="729"/>
                  <a:pt x="39" y="691"/>
                  <a:pt x="39" y="648"/>
                </a:cubicBezTo>
                <a:cubicBezTo>
                  <a:pt x="39" y="223"/>
                  <a:pt x="39" y="223"/>
                  <a:pt x="39" y="223"/>
                </a:cubicBezTo>
                <a:cubicBezTo>
                  <a:pt x="39" y="180"/>
                  <a:pt x="79" y="145"/>
                  <a:pt x="122" y="145"/>
                </a:cubicBezTo>
                <a:cubicBezTo>
                  <a:pt x="168" y="145"/>
                  <a:pt x="168" y="145"/>
                  <a:pt x="168" y="145"/>
                </a:cubicBezTo>
                <a:cubicBezTo>
                  <a:pt x="168" y="270"/>
                  <a:pt x="168" y="270"/>
                  <a:pt x="168" y="270"/>
                </a:cubicBezTo>
                <a:cubicBezTo>
                  <a:pt x="478" y="270"/>
                  <a:pt x="478" y="270"/>
                  <a:pt x="478" y="270"/>
                </a:cubicBezTo>
                <a:cubicBezTo>
                  <a:pt x="478" y="145"/>
                  <a:pt x="478" y="145"/>
                  <a:pt x="478" y="145"/>
                </a:cubicBezTo>
                <a:cubicBezTo>
                  <a:pt x="544" y="145"/>
                  <a:pt x="544" y="145"/>
                  <a:pt x="544" y="145"/>
                </a:cubicBezTo>
                <a:cubicBezTo>
                  <a:pt x="587" y="145"/>
                  <a:pt x="624" y="180"/>
                  <a:pt x="624" y="223"/>
                </a:cubicBezTo>
                <a:cubicBezTo>
                  <a:pt x="624" y="648"/>
                  <a:pt x="624" y="648"/>
                  <a:pt x="624" y="648"/>
                </a:cubicBezTo>
                <a:close/>
              </a:path>
            </a:pathLst>
          </a:custGeom>
          <a:solidFill>
            <a:srgbClr val="7CACB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236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402457" y="261695"/>
            <a:ext cx="233910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sz="2800" dirty="0">
                <a:latin typeface="+mn-lt"/>
                <a:ea typeface="+mn-ea"/>
                <a:cs typeface="+mn-ea"/>
                <a:sym typeface="+mn-lt"/>
              </a:rPr>
              <a:t>豌豆射手实现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9FDAD07F-1665-07DB-2360-ED147AFC3FBE}"/>
              </a:ext>
            </a:extLst>
          </p:cNvPr>
          <p:cNvSpPr txBox="1"/>
          <p:nvPr/>
        </p:nvSpPr>
        <p:spPr>
          <a:xfrm>
            <a:off x="611942" y="853460"/>
            <a:ext cx="3860867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pea::pea()</a:t>
            </a:r>
          </a:p>
          <a:p>
            <a:r>
              <a:rPr lang="en-US" altLang="zh-CN" sz="1400" dirty="0"/>
              <a:t>{</a:t>
            </a:r>
          </a:p>
          <a:p>
            <a:r>
              <a:rPr lang="en-US" altLang="zh-CN" sz="1400" dirty="0"/>
              <a:t>    hp = 200; </a:t>
            </a:r>
          </a:p>
          <a:p>
            <a:r>
              <a:rPr lang="en-US" altLang="zh-CN" sz="1400" dirty="0"/>
              <a:t>    atk = 25; time = int(1.4 * 1000 / 33);         </a:t>
            </a:r>
          </a:p>
          <a:p>
            <a:r>
              <a:rPr lang="en-US" altLang="zh-CN" sz="1400" dirty="0"/>
              <a:t>    setMovie(":/new/prefix1/Peashooter.gif");</a:t>
            </a:r>
          </a:p>
          <a:p>
            <a:r>
              <a:rPr lang="en-US" altLang="zh-CN" sz="1400" dirty="0"/>
              <a:t>}</a:t>
            </a:r>
          </a:p>
          <a:p>
            <a:endParaRPr lang="en-US" altLang="zh-CN" sz="1400" dirty="0"/>
          </a:p>
          <a:p>
            <a:r>
              <a:rPr lang="en-US" altLang="zh-CN" sz="1400" dirty="0"/>
              <a:t>void pea::advance(int phase)</a:t>
            </a:r>
          </a:p>
          <a:p>
            <a:r>
              <a:rPr lang="en-US" altLang="zh-CN" sz="1400" dirty="0"/>
              <a:t>{</a:t>
            </a:r>
          </a:p>
          <a:p>
            <a:r>
              <a:rPr lang="en-US" altLang="zh-CN" sz="1400" dirty="0"/>
              <a:t>    if (!phase)</a:t>
            </a:r>
          </a:p>
          <a:p>
            <a:r>
              <a:rPr lang="en-US" altLang="zh-CN" sz="1400" dirty="0"/>
              <a:t>        return;</a:t>
            </a:r>
          </a:p>
          <a:p>
            <a:r>
              <a:rPr lang="en-US" altLang="zh-CN" sz="1400" dirty="0"/>
              <a:t>    update(); // </a:t>
            </a:r>
            <a:r>
              <a:rPr lang="zh-CN" altLang="en-US" sz="1400" dirty="0"/>
              <a:t>更新豌豆射手的绘制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if (hp &lt;= 0)</a:t>
            </a:r>
          </a:p>
          <a:p>
            <a:r>
              <a:rPr lang="en-US" altLang="zh-CN" sz="1400" dirty="0"/>
              <a:t>        delete this; </a:t>
            </a:r>
          </a:p>
          <a:p>
            <a:r>
              <a:rPr lang="en-US" altLang="zh-CN" sz="1400" dirty="0"/>
              <a:t>   else if (++counter &gt;= time) {</a:t>
            </a:r>
          </a:p>
          <a:p>
            <a:r>
              <a:rPr lang="en-US" altLang="zh-CN" sz="1400" dirty="0"/>
              <a:t>        counter = 0; // </a:t>
            </a:r>
            <a:r>
              <a:rPr lang="zh-CN" altLang="en-US" sz="1400" dirty="0"/>
              <a:t>重置计数器</a:t>
            </a:r>
          </a:p>
          <a:p>
            <a:r>
              <a:rPr lang="en-US" altLang="zh-CN" sz="1400" dirty="0"/>
              <a:t>}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7CBD80E-A295-ECED-B0F0-273C5D881B02}"/>
              </a:ext>
            </a:extLst>
          </p:cNvPr>
          <p:cNvSpPr txBox="1"/>
          <p:nvPr/>
        </p:nvSpPr>
        <p:spPr>
          <a:xfrm>
            <a:off x="4571999" y="723360"/>
            <a:ext cx="4445391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if (!collidingItems().isEmpty())</a:t>
            </a:r>
          </a:p>
          <a:p>
            <a:r>
              <a:rPr lang="en-US" altLang="zh-CN" sz="1400" dirty="0"/>
              <a:t>        {</a:t>
            </a:r>
          </a:p>
          <a:p>
            <a:r>
              <a:rPr lang="en-US" altLang="zh-CN" sz="1400" dirty="0"/>
              <a:t>            peashot *newshot = new peashot(atk); </a:t>
            </a:r>
          </a:p>
          <a:p>
            <a:r>
              <a:rPr lang="en-US" altLang="zh-CN" sz="1400" dirty="0"/>
              <a:t>           newshot-&gt;setX(x() + 30);</a:t>
            </a:r>
          </a:p>
          <a:p>
            <a:r>
              <a:rPr lang="en-US" altLang="zh-CN" sz="1400" dirty="0"/>
              <a:t>           newshot-&gt;setY(y()); </a:t>
            </a:r>
          </a:p>
          <a:p>
            <a:r>
              <a:rPr lang="en-US" altLang="zh-CN" sz="1400" dirty="0"/>
              <a:t>           scene()-&gt;addItem(newshot); </a:t>
            </a:r>
          </a:p>
          <a:p>
            <a:r>
              <a:rPr lang="en-US" altLang="zh-CN" sz="1400" dirty="0"/>
              <a:t>	 return; // </a:t>
            </a:r>
            <a:r>
              <a:rPr lang="zh-CN" altLang="en-US" sz="1400" dirty="0"/>
              <a:t>返回，不进行移动</a:t>
            </a:r>
          </a:p>
          <a:p>
            <a:r>
              <a:rPr lang="zh-CN" altLang="en-US" sz="1400" dirty="0"/>
              <a:t>        </a:t>
            </a:r>
            <a:r>
              <a:rPr lang="en-US" altLang="zh-CN" sz="1400" dirty="0"/>
              <a:t>}</a:t>
            </a:r>
          </a:p>
          <a:p>
            <a:r>
              <a:rPr lang="en-US" altLang="zh-CN" sz="1400" dirty="0"/>
              <a:t>    }</a:t>
            </a:r>
          </a:p>
          <a:p>
            <a:endParaRPr lang="en-US" altLang="zh-CN" sz="1400" dirty="0"/>
          </a:p>
          <a:p>
            <a:r>
              <a:rPr lang="en-US" altLang="zh-CN" sz="1400" dirty="0"/>
              <a:t>bool pea::collidesWithItem(const QGraphicsItem *other, Qt::ItemSelectionMode mode) const</a:t>
            </a:r>
          </a:p>
          <a:p>
            <a:r>
              <a:rPr lang="en-US" altLang="zh-CN" sz="1400" dirty="0"/>
              <a:t>{</a:t>
            </a:r>
          </a:p>
          <a:p>
            <a:r>
              <a:rPr lang="en-US" altLang="zh-CN" sz="1400" dirty="0"/>
              <a:t>    Q_UNUSED(mode)</a:t>
            </a:r>
          </a:p>
          <a:p>
            <a:r>
              <a:rPr lang="en-US" altLang="zh-CN" sz="1400" dirty="0"/>
              <a:t>     return other-&gt;type() == zombie::Type &amp;&amp; qFuzzyCompare(other-&gt;y(), y());</a:t>
            </a:r>
          </a:p>
          <a:p>
            <a:r>
              <a:rPr lang="en-US" altLang="zh-CN" sz="1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05220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864115" y="261695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僵尸设计</a:t>
            </a:r>
          </a:p>
        </p:txBody>
      </p:sp>
      <p:sp>
        <p:nvSpPr>
          <p:cNvPr id="6" name="矩形 5"/>
          <p:cNvSpPr/>
          <p:nvPr/>
        </p:nvSpPr>
        <p:spPr>
          <a:xfrm>
            <a:off x="3950675" y="655828"/>
            <a:ext cx="124264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solidFill>
                  <a:srgbClr val="7CACB6"/>
                </a:solidFill>
                <a:cs typeface="+mn-ea"/>
                <a:sym typeface="+mn-lt"/>
              </a:rPr>
              <a:t>Market data analysis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图表 6"/>
          <p:cNvGraphicFramePr/>
          <p:nvPr/>
        </p:nvGraphicFramePr>
        <p:xfrm>
          <a:off x="0" y="1091068"/>
          <a:ext cx="5143945" cy="34292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矩形 8"/>
          <p:cNvSpPr/>
          <p:nvPr/>
        </p:nvSpPr>
        <p:spPr>
          <a:xfrm>
            <a:off x="5048673" y="1367521"/>
            <a:ext cx="3871040" cy="15177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生命值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hp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，用于判定死亡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状态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state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，用于记录状态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攻击力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atk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，用于造成伤害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速度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speed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，用于移动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动画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movie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，用于绘制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GIF</a:t>
            </a: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动态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head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，用于绘制死亡僵尸头部</a:t>
            </a: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GIF</a:t>
            </a:r>
          </a:p>
        </p:txBody>
      </p:sp>
      <p:sp>
        <p:nvSpPr>
          <p:cNvPr id="11" name="矩形 10"/>
          <p:cNvSpPr/>
          <p:nvPr/>
        </p:nvSpPr>
        <p:spPr>
          <a:xfrm>
            <a:off x="5076060" y="1091068"/>
            <a:ext cx="12939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僵尸属性</a:t>
            </a:r>
          </a:p>
        </p:txBody>
      </p:sp>
      <p:sp>
        <p:nvSpPr>
          <p:cNvPr id="18" name="矩形 17"/>
          <p:cNvSpPr/>
          <p:nvPr/>
        </p:nvSpPr>
        <p:spPr>
          <a:xfrm>
            <a:off x="5048673" y="3202215"/>
            <a:ext cx="3871040" cy="15177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boundingRect()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，返回僵尸的边界矩形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paint()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，绘制僵尸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collidesWithItem()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，判定是否碰撞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advance()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，根据状态，进行碰撞检测，完成行动和状态转移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setMovie()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，设置动画的方便接口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076060" y="2925762"/>
            <a:ext cx="12939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僵尸函数</a:t>
            </a: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2251065" y="2200230"/>
            <a:ext cx="641814" cy="743039"/>
          </a:xfrm>
          <a:custGeom>
            <a:avLst/>
            <a:gdLst>
              <a:gd name="T0" fmla="*/ 544 w 666"/>
              <a:gd name="T1" fmla="*/ 103 h 771"/>
              <a:gd name="T2" fmla="*/ 478 w 666"/>
              <a:gd name="T3" fmla="*/ 103 h 771"/>
              <a:gd name="T4" fmla="*/ 478 w 666"/>
              <a:gd name="T5" fmla="*/ 83 h 771"/>
              <a:gd name="T6" fmla="*/ 417 w 666"/>
              <a:gd name="T7" fmla="*/ 83 h 771"/>
              <a:gd name="T8" fmla="*/ 324 w 666"/>
              <a:gd name="T9" fmla="*/ 0 h 771"/>
              <a:gd name="T10" fmla="*/ 229 w 666"/>
              <a:gd name="T11" fmla="*/ 83 h 771"/>
              <a:gd name="T12" fmla="*/ 168 w 666"/>
              <a:gd name="T13" fmla="*/ 83 h 771"/>
              <a:gd name="T14" fmla="*/ 168 w 666"/>
              <a:gd name="T15" fmla="*/ 103 h 771"/>
              <a:gd name="T16" fmla="*/ 122 w 666"/>
              <a:gd name="T17" fmla="*/ 103 h 771"/>
              <a:gd name="T18" fmla="*/ 0 w 666"/>
              <a:gd name="T19" fmla="*/ 223 h 771"/>
              <a:gd name="T20" fmla="*/ 0 w 666"/>
              <a:gd name="T21" fmla="*/ 648 h 771"/>
              <a:gd name="T22" fmla="*/ 122 w 666"/>
              <a:gd name="T23" fmla="*/ 771 h 771"/>
              <a:gd name="T24" fmla="*/ 544 w 666"/>
              <a:gd name="T25" fmla="*/ 771 h 771"/>
              <a:gd name="T26" fmla="*/ 666 w 666"/>
              <a:gd name="T27" fmla="*/ 648 h 771"/>
              <a:gd name="T28" fmla="*/ 666 w 666"/>
              <a:gd name="T29" fmla="*/ 223 h 771"/>
              <a:gd name="T30" fmla="*/ 544 w 666"/>
              <a:gd name="T31" fmla="*/ 103 h 771"/>
              <a:gd name="T32" fmla="*/ 270 w 666"/>
              <a:gd name="T33" fmla="*/ 123 h 771"/>
              <a:gd name="T34" fmla="*/ 270 w 666"/>
              <a:gd name="T35" fmla="*/ 98 h 771"/>
              <a:gd name="T36" fmla="*/ 324 w 666"/>
              <a:gd name="T37" fmla="*/ 41 h 771"/>
              <a:gd name="T38" fmla="*/ 374 w 666"/>
              <a:gd name="T39" fmla="*/ 98 h 771"/>
              <a:gd name="T40" fmla="*/ 374 w 666"/>
              <a:gd name="T41" fmla="*/ 123 h 771"/>
              <a:gd name="T42" fmla="*/ 437 w 666"/>
              <a:gd name="T43" fmla="*/ 123 h 771"/>
              <a:gd name="T44" fmla="*/ 437 w 666"/>
              <a:gd name="T45" fmla="*/ 228 h 771"/>
              <a:gd name="T46" fmla="*/ 207 w 666"/>
              <a:gd name="T47" fmla="*/ 228 h 771"/>
              <a:gd name="T48" fmla="*/ 207 w 666"/>
              <a:gd name="T49" fmla="*/ 123 h 771"/>
              <a:gd name="T50" fmla="*/ 270 w 666"/>
              <a:gd name="T51" fmla="*/ 123 h 771"/>
              <a:gd name="T52" fmla="*/ 507 w 666"/>
              <a:gd name="T53" fmla="*/ 304 h 771"/>
              <a:gd name="T54" fmla="*/ 476 w 666"/>
              <a:gd name="T55" fmla="*/ 311 h 771"/>
              <a:gd name="T56" fmla="*/ 476 w 666"/>
              <a:gd name="T57" fmla="*/ 311 h 771"/>
              <a:gd name="T58" fmla="*/ 315 w 666"/>
              <a:gd name="T59" fmla="*/ 565 h 771"/>
              <a:gd name="T60" fmla="*/ 210 w 666"/>
              <a:gd name="T61" fmla="*/ 480 h 771"/>
              <a:gd name="T62" fmla="*/ 179 w 666"/>
              <a:gd name="T63" fmla="*/ 484 h 771"/>
              <a:gd name="T64" fmla="*/ 179 w 666"/>
              <a:gd name="T65" fmla="*/ 484 h 771"/>
              <a:gd name="T66" fmla="*/ 182 w 666"/>
              <a:gd name="T67" fmla="*/ 516 h 771"/>
              <a:gd name="T68" fmla="*/ 307 w 666"/>
              <a:gd name="T69" fmla="*/ 616 h 771"/>
              <a:gd name="T70" fmla="*/ 338 w 666"/>
              <a:gd name="T71" fmla="*/ 612 h 771"/>
              <a:gd name="T72" fmla="*/ 339 w 666"/>
              <a:gd name="T73" fmla="*/ 610 h 771"/>
              <a:gd name="T74" fmla="*/ 514 w 666"/>
              <a:gd name="T75" fmla="*/ 335 h 771"/>
              <a:gd name="T76" fmla="*/ 507 w 666"/>
              <a:gd name="T77" fmla="*/ 304 h 771"/>
              <a:gd name="T78" fmla="*/ 624 w 666"/>
              <a:gd name="T79" fmla="*/ 648 h 771"/>
              <a:gd name="T80" fmla="*/ 544 w 666"/>
              <a:gd name="T81" fmla="*/ 729 h 771"/>
              <a:gd name="T82" fmla="*/ 122 w 666"/>
              <a:gd name="T83" fmla="*/ 729 h 771"/>
              <a:gd name="T84" fmla="*/ 39 w 666"/>
              <a:gd name="T85" fmla="*/ 648 h 771"/>
              <a:gd name="T86" fmla="*/ 39 w 666"/>
              <a:gd name="T87" fmla="*/ 223 h 771"/>
              <a:gd name="T88" fmla="*/ 122 w 666"/>
              <a:gd name="T89" fmla="*/ 145 h 771"/>
              <a:gd name="T90" fmla="*/ 168 w 666"/>
              <a:gd name="T91" fmla="*/ 145 h 771"/>
              <a:gd name="T92" fmla="*/ 168 w 666"/>
              <a:gd name="T93" fmla="*/ 270 h 771"/>
              <a:gd name="T94" fmla="*/ 478 w 666"/>
              <a:gd name="T95" fmla="*/ 270 h 771"/>
              <a:gd name="T96" fmla="*/ 478 w 666"/>
              <a:gd name="T97" fmla="*/ 145 h 771"/>
              <a:gd name="T98" fmla="*/ 544 w 666"/>
              <a:gd name="T99" fmla="*/ 145 h 771"/>
              <a:gd name="T100" fmla="*/ 624 w 666"/>
              <a:gd name="T101" fmla="*/ 223 h 771"/>
              <a:gd name="T102" fmla="*/ 624 w 666"/>
              <a:gd name="T103" fmla="*/ 648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66" h="771">
                <a:moveTo>
                  <a:pt x="544" y="103"/>
                </a:moveTo>
                <a:cubicBezTo>
                  <a:pt x="478" y="103"/>
                  <a:pt x="478" y="103"/>
                  <a:pt x="478" y="103"/>
                </a:cubicBezTo>
                <a:cubicBezTo>
                  <a:pt x="478" y="83"/>
                  <a:pt x="478" y="83"/>
                  <a:pt x="478" y="83"/>
                </a:cubicBezTo>
                <a:cubicBezTo>
                  <a:pt x="417" y="83"/>
                  <a:pt x="417" y="83"/>
                  <a:pt x="417" y="83"/>
                </a:cubicBezTo>
                <a:cubicBezTo>
                  <a:pt x="407" y="40"/>
                  <a:pt x="370" y="0"/>
                  <a:pt x="324" y="0"/>
                </a:cubicBezTo>
                <a:cubicBezTo>
                  <a:pt x="278" y="0"/>
                  <a:pt x="239" y="40"/>
                  <a:pt x="229" y="83"/>
                </a:cubicBezTo>
                <a:cubicBezTo>
                  <a:pt x="168" y="83"/>
                  <a:pt x="168" y="83"/>
                  <a:pt x="168" y="83"/>
                </a:cubicBezTo>
                <a:cubicBezTo>
                  <a:pt x="168" y="103"/>
                  <a:pt x="168" y="103"/>
                  <a:pt x="168" y="103"/>
                </a:cubicBezTo>
                <a:cubicBezTo>
                  <a:pt x="122" y="103"/>
                  <a:pt x="122" y="103"/>
                  <a:pt x="122" y="103"/>
                </a:cubicBezTo>
                <a:cubicBezTo>
                  <a:pt x="54" y="103"/>
                  <a:pt x="0" y="155"/>
                  <a:pt x="0" y="223"/>
                </a:cubicBezTo>
                <a:cubicBezTo>
                  <a:pt x="0" y="648"/>
                  <a:pt x="0" y="648"/>
                  <a:pt x="0" y="648"/>
                </a:cubicBezTo>
                <a:cubicBezTo>
                  <a:pt x="0" y="716"/>
                  <a:pt x="54" y="771"/>
                  <a:pt x="122" y="771"/>
                </a:cubicBezTo>
                <a:cubicBezTo>
                  <a:pt x="544" y="771"/>
                  <a:pt x="544" y="771"/>
                  <a:pt x="544" y="771"/>
                </a:cubicBezTo>
                <a:cubicBezTo>
                  <a:pt x="612" y="771"/>
                  <a:pt x="666" y="716"/>
                  <a:pt x="666" y="648"/>
                </a:cubicBezTo>
                <a:cubicBezTo>
                  <a:pt x="666" y="223"/>
                  <a:pt x="666" y="223"/>
                  <a:pt x="666" y="223"/>
                </a:cubicBezTo>
                <a:cubicBezTo>
                  <a:pt x="666" y="155"/>
                  <a:pt x="612" y="103"/>
                  <a:pt x="544" y="103"/>
                </a:cubicBezTo>
                <a:close/>
                <a:moveTo>
                  <a:pt x="270" y="123"/>
                </a:moveTo>
                <a:cubicBezTo>
                  <a:pt x="270" y="98"/>
                  <a:pt x="270" y="98"/>
                  <a:pt x="270" y="98"/>
                </a:cubicBezTo>
                <a:cubicBezTo>
                  <a:pt x="270" y="69"/>
                  <a:pt x="295" y="41"/>
                  <a:pt x="324" y="41"/>
                </a:cubicBezTo>
                <a:cubicBezTo>
                  <a:pt x="353" y="41"/>
                  <a:pt x="374" y="69"/>
                  <a:pt x="374" y="98"/>
                </a:cubicBezTo>
                <a:cubicBezTo>
                  <a:pt x="374" y="123"/>
                  <a:pt x="374" y="123"/>
                  <a:pt x="374" y="123"/>
                </a:cubicBezTo>
                <a:cubicBezTo>
                  <a:pt x="437" y="123"/>
                  <a:pt x="437" y="123"/>
                  <a:pt x="437" y="123"/>
                </a:cubicBezTo>
                <a:cubicBezTo>
                  <a:pt x="437" y="228"/>
                  <a:pt x="437" y="228"/>
                  <a:pt x="437" y="228"/>
                </a:cubicBezTo>
                <a:cubicBezTo>
                  <a:pt x="207" y="228"/>
                  <a:pt x="207" y="228"/>
                  <a:pt x="207" y="228"/>
                </a:cubicBezTo>
                <a:cubicBezTo>
                  <a:pt x="207" y="123"/>
                  <a:pt x="207" y="123"/>
                  <a:pt x="207" y="123"/>
                </a:cubicBezTo>
                <a:cubicBezTo>
                  <a:pt x="270" y="123"/>
                  <a:pt x="270" y="123"/>
                  <a:pt x="270" y="123"/>
                </a:cubicBezTo>
                <a:close/>
                <a:moveTo>
                  <a:pt x="507" y="304"/>
                </a:moveTo>
                <a:cubicBezTo>
                  <a:pt x="496" y="297"/>
                  <a:pt x="483" y="300"/>
                  <a:pt x="476" y="311"/>
                </a:cubicBezTo>
                <a:cubicBezTo>
                  <a:pt x="476" y="311"/>
                  <a:pt x="476" y="311"/>
                  <a:pt x="476" y="311"/>
                </a:cubicBezTo>
                <a:cubicBezTo>
                  <a:pt x="315" y="565"/>
                  <a:pt x="315" y="565"/>
                  <a:pt x="315" y="565"/>
                </a:cubicBezTo>
                <a:cubicBezTo>
                  <a:pt x="210" y="480"/>
                  <a:pt x="210" y="480"/>
                  <a:pt x="210" y="480"/>
                </a:cubicBezTo>
                <a:cubicBezTo>
                  <a:pt x="201" y="473"/>
                  <a:pt x="187" y="474"/>
                  <a:pt x="179" y="484"/>
                </a:cubicBezTo>
                <a:cubicBezTo>
                  <a:pt x="179" y="484"/>
                  <a:pt x="179" y="484"/>
                  <a:pt x="179" y="484"/>
                </a:cubicBezTo>
                <a:cubicBezTo>
                  <a:pt x="171" y="494"/>
                  <a:pt x="173" y="508"/>
                  <a:pt x="182" y="516"/>
                </a:cubicBezTo>
                <a:cubicBezTo>
                  <a:pt x="307" y="616"/>
                  <a:pt x="307" y="616"/>
                  <a:pt x="307" y="616"/>
                </a:cubicBezTo>
                <a:cubicBezTo>
                  <a:pt x="316" y="623"/>
                  <a:pt x="330" y="622"/>
                  <a:pt x="338" y="612"/>
                </a:cubicBezTo>
                <a:cubicBezTo>
                  <a:pt x="338" y="612"/>
                  <a:pt x="339" y="611"/>
                  <a:pt x="339" y="610"/>
                </a:cubicBezTo>
                <a:cubicBezTo>
                  <a:pt x="514" y="335"/>
                  <a:pt x="514" y="335"/>
                  <a:pt x="514" y="335"/>
                </a:cubicBezTo>
                <a:cubicBezTo>
                  <a:pt x="520" y="324"/>
                  <a:pt x="517" y="311"/>
                  <a:pt x="507" y="304"/>
                </a:cubicBezTo>
                <a:close/>
                <a:moveTo>
                  <a:pt x="624" y="648"/>
                </a:moveTo>
                <a:cubicBezTo>
                  <a:pt x="624" y="691"/>
                  <a:pt x="587" y="729"/>
                  <a:pt x="544" y="729"/>
                </a:cubicBezTo>
                <a:cubicBezTo>
                  <a:pt x="122" y="729"/>
                  <a:pt x="122" y="729"/>
                  <a:pt x="122" y="729"/>
                </a:cubicBezTo>
                <a:cubicBezTo>
                  <a:pt x="79" y="729"/>
                  <a:pt x="39" y="691"/>
                  <a:pt x="39" y="648"/>
                </a:cubicBezTo>
                <a:cubicBezTo>
                  <a:pt x="39" y="223"/>
                  <a:pt x="39" y="223"/>
                  <a:pt x="39" y="223"/>
                </a:cubicBezTo>
                <a:cubicBezTo>
                  <a:pt x="39" y="180"/>
                  <a:pt x="79" y="145"/>
                  <a:pt x="122" y="145"/>
                </a:cubicBezTo>
                <a:cubicBezTo>
                  <a:pt x="168" y="145"/>
                  <a:pt x="168" y="145"/>
                  <a:pt x="168" y="145"/>
                </a:cubicBezTo>
                <a:cubicBezTo>
                  <a:pt x="168" y="270"/>
                  <a:pt x="168" y="270"/>
                  <a:pt x="168" y="270"/>
                </a:cubicBezTo>
                <a:cubicBezTo>
                  <a:pt x="478" y="270"/>
                  <a:pt x="478" y="270"/>
                  <a:pt x="478" y="270"/>
                </a:cubicBezTo>
                <a:cubicBezTo>
                  <a:pt x="478" y="145"/>
                  <a:pt x="478" y="145"/>
                  <a:pt x="478" y="145"/>
                </a:cubicBezTo>
                <a:cubicBezTo>
                  <a:pt x="544" y="145"/>
                  <a:pt x="544" y="145"/>
                  <a:pt x="544" y="145"/>
                </a:cubicBezTo>
                <a:cubicBezTo>
                  <a:pt x="587" y="145"/>
                  <a:pt x="624" y="180"/>
                  <a:pt x="624" y="223"/>
                </a:cubicBezTo>
                <a:cubicBezTo>
                  <a:pt x="624" y="648"/>
                  <a:pt x="624" y="648"/>
                  <a:pt x="624" y="648"/>
                </a:cubicBezTo>
                <a:close/>
              </a:path>
            </a:pathLst>
          </a:custGeom>
          <a:solidFill>
            <a:srgbClr val="7CACB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5886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642102" y="261695"/>
            <a:ext cx="185980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zombie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基类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9FDAD07F-1665-07DB-2360-ED147AFC3FBE}"/>
              </a:ext>
            </a:extLst>
          </p:cNvPr>
          <p:cNvSpPr txBox="1"/>
          <p:nvPr/>
        </p:nvSpPr>
        <p:spPr>
          <a:xfrm>
            <a:off x="460716" y="492527"/>
            <a:ext cx="4540349" cy="432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QRectF zombie::boundingRect() const</a:t>
            </a:r>
          </a:p>
          <a:p>
            <a:r>
              <a:rPr lang="en-US" altLang="zh-CN" sz="1100" dirty="0"/>
              <a:t>{</a:t>
            </a:r>
          </a:p>
          <a:p>
            <a:r>
              <a:rPr lang="en-US" altLang="zh-CN" sz="1100" dirty="0"/>
              <a:t>    // </a:t>
            </a:r>
            <a:r>
              <a:rPr lang="zh-CN" altLang="en-US" sz="1100" dirty="0"/>
              <a:t>设置僵尸的边界矩形</a:t>
            </a:r>
          </a:p>
          <a:p>
            <a:r>
              <a:rPr lang="zh-CN" altLang="en-US" sz="1100" dirty="0"/>
              <a:t>    </a:t>
            </a:r>
            <a:r>
              <a:rPr lang="en-US" altLang="zh-CN" sz="1100" dirty="0"/>
              <a:t>return QRectF(-80, -100, 200, 140); </a:t>
            </a:r>
          </a:p>
          <a:p>
            <a:r>
              <a:rPr lang="en-US" altLang="zh-CN" sz="1100" dirty="0"/>
              <a:t>}</a:t>
            </a:r>
          </a:p>
          <a:p>
            <a:r>
              <a:rPr lang="en-US" altLang="zh-CN" sz="1100" dirty="0"/>
              <a:t>void zombie::paint(QPainter *painter, const QStyleOptionGraphicsItem *option, QWidget *widget)</a:t>
            </a:r>
          </a:p>
          <a:p>
            <a:r>
              <a:rPr lang="en-US" altLang="zh-CN" sz="1100" dirty="0"/>
              <a:t>{</a:t>
            </a:r>
          </a:p>
          <a:p>
            <a:r>
              <a:rPr lang="en-US" altLang="zh-CN" sz="1100" dirty="0"/>
              <a:t>    Q_UNUSED(option);</a:t>
            </a:r>
          </a:p>
          <a:p>
            <a:r>
              <a:rPr lang="en-US" altLang="zh-CN" sz="1100" dirty="0"/>
              <a:t>    Q_UNUSED(widget);</a:t>
            </a:r>
          </a:p>
          <a:p>
            <a:r>
              <a:rPr lang="en-US" altLang="zh-CN" sz="1100" dirty="0"/>
              <a:t>    QImage image = mQMovie-&gt;currentImage(); // </a:t>
            </a:r>
            <a:r>
              <a:rPr lang="zh-CN" altLang="en-US" sz="1100" dirty="0"/>
              <a:t>获取当前帧的图片</a:t>
            </a:r>
          </a:p>
          <a:p>
            <a:r>
              <a:rPr lang="en-US" altLang="zh-CN" sz="1100" dirty="0"/>
              <a:t>// </a:t>
            </a:r>
            <a:r>
              <a:rPr lang="zh-CN" altLang="en-US" sz="1100" dirty="0"/>
              <a:t>如果僵尸的速度小于</a:t>
            </a:r>
            <a:r>
              <a:rPr lang="en-US" altLang="zh-CN" sz="1100" dirty="0"/>
              <a:t>5.0 * 33 / 1000 </a:t>
            </a:r>
            <a:r>
              <a:rPr lang="zh-CN" altLang="en-US" sz="1100" dirty="0"/>
              <a:t>且状态不为</a:t>
            </a:r>
            <a:r>
              <a:rPr lang="en-US" altLang="zh-CN" sz="1100" dirty="0"/>
              <a:t>3</a:t>
            </a:r>
            <a:r>
              <a:rPr lang="zh-CN" altLang="en-US" sz="1100" dirty="0"/>
              <a:t>（表示僵尸被减速）</a:t>
            </a:r>
          </a:p>
          <a:p>
            <a:r>
              <a:rPr lang="zh-CN" altLang="en-US" sz="1100" dirty="0"/>
              <a:t>    </a:t>
            </a:r>
            <a:r>
              <a:rPr lang="en-US" altLang="zh-CN" sz="1100" dirty="0"/>
              <a:t>if (speed &lt; 5.0 * 33 / 1000 &amp;&amp; state != 3)</a:t>
            </a:r>
          </a:p>
          <a:p>
            <a:r>
              <a:rPr lang="en-US" altLang="zh-CN" sz="1100" dirty="0"/>
              <a:t>    {</a:t>
            </a:r>
          </a:p>
          <a:p>
            <a:r>
              <a:rPr lang="en-US" altLang="zh-CN" sz="1100" dirty="0"/>
              <a:t>   if (state != 2) // </a:t>
            </a:r>
            <a:r>
              <a:rPr lang="zh-CN" altLang="en-US" sz="1100" dirty="0"/>
              <a:t>如果状态不为僵尸普通状态，设置帧播放速度为</a:t>
            </a:r>
            <a:r>
              <a:rPr lang="en-US" altLang="zh-CN" sz="1100" dirty="0"/>
              <a:t>50</a:t>
            </a:r>
          </a:p>
          <a:p>
            <a:r>
              <a:rPr lang="en-US" altLang="zh-CN" sz="1100" dirty="0"/>
              <a:t>        mQMovie-&gt;setSpeed(50);</a:t>
            </a:r>
          </a:p>
          <a:p>
            <a:r>
              <a:rPr lang="en-US" altLang="zh-CN" sz="1100" dirty="0"/>
              <a:t>        int w = image.width();</a:t>
            </a:r>
          </a:p>
          <a:p>
            <a:r>
              <a:rPr lang="en-US" altLang="zh-CN" sz="1100" dirty="0"/>
              <a:t>        int h = image.height(); </a:t>
            </a:r>
          </a:p>
          <a:p>
            <a:r>
              <a:rPr lang="en-US" altLang="zh-CN" sz="1100" dirty="0"/>
              <a:t>        for (int i = 0; i &lt; h; ++i)</a:t>
            </a:r>
          </a:p>
          <a:p>
            <a:r>
              <a:rPr lang="en-US" altLang="zh-CN" sz="1100" dirty="0"/>
              <a:t>        {</a:t>
            </a:r>
          </a:p>
          <a:p>
            <a:r>
              <a:rPr lang="en-US" altLang="zh-CN" sz="1100" dirty="0"/>
              <a:t>            uchar *line = image.scanLine(i);</a:t>
            </a:r>
          </a:p>
          <a:p>
            <a:r>
              <a:rPr lang="en-US" altLang="zh-CN" sz="1100" dirty="0"/>
              <a:t>            for (int j = 5; j &lt; w - 5; ++j)</a:t>
            </a:r>
          </a:p>
          <a:p>
            <a:r>
              <a:rPr lang="en-US" altLang="zh-CN" sz="1100" dirty="0"/>
              <a:t>                line[j &lt;&lt; 2] = 200; // </a:t>
            </a:r>
            <a:r>
              <a:rPr lang="zh-CN" altLang="en-US" sz="1100" dirty="0"/>
              <a:t>变蓝</a:t>
            </a:r>
            <a:r>
              <a:rPr lang="en-US" altLang="zh-CN" sz="1100" dirty="0"/>
              <a:t>}</a:t>
            </a:r>
          </a:p>
          <a:p>
            <a:r>
              <a:rPr lang="en-US" altLang="zh-CN" sz="1100" dirty="0"/>
              <a:t>    }</a:t>
            </a:r>
          </a:p>
          <a:p>
            <a:r>
              <a:rPr lang="en-US" altLang="zh-CN" sz="1100" dirty="0"/>
              <a:t>painter-&gt;drawImage(QRectF(-70, -100, 140, 140), image);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C8F9B8E-F537-15DD-C0EC-FB6303482DFB}"/>
              </a:ext>
            </a:extLst>
          </p:cNvPr>
          <p:cNvSpPr txBox="1"/>
          <p:nvPr/>
        </p:nvSpPr>
        <p:spPr>
          <a:xfrm>
            <a:off x="5001065" y="723360"/>
            <a:ext cx="372793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 // </a:t>
            </a:r>
            <a:r>
              <a:rPr lang="zh-CN" altLang="en-US" sz="1100" dirty="0"/>
              <a:t>如果存在僵尸的头部动画</a:t>
            </a:r>
          </a:p>
          <a:p>
            <a:r>
              <a:rPr lang="zh-CN" altLang="en-US" sz="1100" dirty="0"/>
              <a:t>    </a:t>
            </a:r>
            <a:r>
              <a:rPr lang="en-US" altLang="zh-CN" sz="1100" dirty="0"/>
              <a:t>if (mhead)</a:t>
            </a:r>
          </a:p>
          <a:p>
            <a:r>
              <a:rPr lang="en-US" altLang="zh-CN" sz="1100" dirty="0"/>
              <a:t>    {</a:t>
            </a:r>
          </a:p>
          <a:p>
            <a:r>
              <a:rPr lang="en-US" altLang="zh-CN" sz="1100" dirty="0"/>
              <a:t>        image = mhead-&gt;currentImage(); // </a:t>
            </a:r>
            <a:r>
              <a:rPr lang="zh-CN" altLang="en-US" sz="1100" dirty="0"/>
              <a:t>获取头部动画的当前帧图片</a:t>
            </a:r>
          </a:p>
          <a:p>
            <a:r>
              <a:rPr lang="zh-CN" altLang="en-US" sz="1100" dirty="0"/>
              <a:t>        </a:t>
            </a:r>
            <a:r>
              <a:rPr lang="en-US" altLang="zh-CN" sz="1100" dirty="0"/>
              <a:t>// </a:t>
            </a:r>
            <a:r>
              <a:rPr lang="zh-CN" altLang="en-US" sz="1100" dirty="0"/>
              <a:t>如果僵尸的速度小于</a:t>
            </a:r>
            <a:r>
              <a:rPr lang="en-US" altLang="zh-CN" sz="1100" dirty="0"/>
              <a:t>5.0 * 33 / 1000</a:t>
            </a:r>
            <a:r>
              <a:rPr lang="zh-CN" altLang="en-US" sz="1100" dirty="0"/>
              <a:t>，表示僵尸被减速</a:t>
            </a:r>
          </a:p>
          <a:p>
            <a:r>
              <a:rPr lang="zh-CN" altLang="en-US" sz="1100" dirty="0"/>
              <a:t>        </a:t>
            </a:r>
            <a:r>
              <a:rPr lang="en-US" altLang="zh-CN" sz="1100" dirty="0"/>
              <a:t>if (speed &lt; 5.0 * 33 / 1000)</a:t>
            </a:r>
          </a:p>
          <a:p>
            <a:r>
              <a:rPr lang="en-US" altLang="zh-CN" sz="1100" dirty="0"/>
              <a:t>        {</a:t>
            </a:r>
          </a:p>
          <a:p>
            <a:r>
              <a:rPr lang="en-US" altLang="zh-CN" sz="1100" dirty="0"/>
              <a:t>            int w = image.width();</a:t>
            </a:r>
          </a:p>
          <a:p>
            <a:r>
              <a:rPr lang="en-US" altLang="zh-CN" sz="1100" dirty="0"/>
              <a:t>            int h = image.height();</a:t>
            </a:r>
          </a:p>
          <a:p>
            <a:r>
              <a:rPr lang="en-US" altLang="zh-CN" sz="1100" dirty="0"/>
              <a:t>            </a:t>
            </a:r>
          </a:p>
          <a:p>
            <a:r>
              <a:rPr lang="en-US" altLang="zh-CN" sz="1100" dirty="0"/>
              <a:t>            for (int i = 0; i &lt; h; ++i)</a:t>
            </a:r>
          </a:p>
          <a:p>
            <a:r>
              <a:rPr lang="en-US" altLang="zh-CN" sz="1100" dirty="0"/>
              <a:t>            {</a:t>
            </a:r>
          </a:p>
          <a:p>
            <a:r>
              <a:rPr lang="en-US" altLang="zh-CN" sz="1100" dirty="0"/>
              <a:t>                uchar *line = image.scanLine(i);</a:t>
            </a:r>
          </a:p>
          <a:p>
            <a:r>
              <a:rPr lang="en-US" altLang="zh-CN" sz="1100" dirty="0"/>
              <a:t>                for (int j = 5; j &lt; w - 5; ++j)</a:t>
            </a:r>
          </a:p>
          <a:p>
            <a:r>
              <a:rPr lang="en-US" altLang="zh-CN" sz="1100" dirty="0"/>
              <a:t>                    line[j &lt;&lt; 2] = 200; // </a:t>
            </a:r>
            <a:r>
              <a:rPr lang="zh-CN" altLang="en-US" sz="1100" dirty="0"/>
              <a:t>设置帧图片的像素的红色通道为</a:t>
            </a:r>
            <a:r>
              <a:rPr lang="en-US" altLang="zh-CN" sz="1100" dirty="0"/>
              <a:t>200</a:t>
            </a:r>
            <a:r>
              <a:rPr lang="zh-CN" altLang="en-US" sz="1100" dirty="0"/>
              <a:t>，即变为灰色</a:t>
            </a:r>
          </a:p>
          <a:p>
            <a:r>
              <a:rPr lang="zh-CN" altLang="en-US" sz="1100" dirty="0"/>
              <a:t>            </a:t>
            </a:r>
            <a:r>
              <a:rPr lang="en-US" altLang="zh-CN" sz="1100" dirty="0"/>
              <a:t>}</a:t>
            </a:r>
          </a:p>
          <a:p>
            <a:r>
              <a:rPr lang="en-US" altLang="zh-CN" sz="1100" dirty="0"/>
              <a:t>        }</a:t>
            </a:r>
          </a:p>
          <a:p>
            <a:r>
              <a:rPr lang="en-US" altLang="zh-CN" sz="1100" dirty="0"/>
              <a:t>painter-&gt;drawImage(QRectF(0, -100, 140, 140), image); }</a:t>
            </a:r>
          </a:p>
          <a:p>
            <a:r>
              <a:rPr lang="en-US" altLang="zh-CN" sz="1100" dirty="0"/>
              <a:t>}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57813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642102" y="261695"/>
            <a:ext cx="185980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zombie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基类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9FDAD07F-1665-07DB-2360-ED147AFC3FBE}"/>
              </a:ext>
            </a:extLst>
          </p:cNvPr>
          <p:cNvSpPr txBox="1"/>
          <p:nvPr/>
        </p:nvSpPr>
        <p:spPr>
          <a:xfrm>
            <a:off x="460716" y="576933"/>
            <a:ext cx="852853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bool zombie::collidesWithItem(const QGraphicsItem *other, Qt::ItemSelectionMode mode) const</a:t>
            </a:r>
          </a:p>
          <a:p>
            <a:r>
              <a:rPr lang="en-US" altLang="zh-CN" sz="1200" dirty="0"/>
              <a:t>{</a:t>
            </a:r>
          </a:p>
          <a:p>
            <a:r>
              <a:rPr lang="en-US" altLang="zh-CN" sz="1200" dirty="0"/>
              <a:t>    Q_UNUSED(mode)</a:t>
            </a:r>
          </a:p>
          <a:p>
            <a:r>
              <a:rPr lang="en-US" altLang="zh-CN" sz="1200" dirty="0"/>
              <a:t>    return other-&gt;type() == plant::Type &amp;&amp; qFuzzyCompare(other-&gt;y(), y()) &amp;&amp; qAbs(other-&gt;x() - x()) &lt; 30;</a:t>
            </a:r>
          </a:p>
          <a:p>
            <a:r>
              <a:rPr lang="en-US" altLang="zh-CN" sz="1200" dirty="0"/>
              <a:t>    // </a:t>
            </a:r>
            <a:r>
              <a:rPr lang="zh-CN" altLang="en-US" sz="1200" dirty="0"/>
              <a:t>当僵尸和植物碰撞时，返回</a:t>
            </a:r>
            <a:r>
              <a:rPr lang="en-US" altLang="zh-CN" sz="1200" dirty="0"/>
              <a:t>true</a:t>
            </a:r>
          </a:p>
          <a:p>
            <a:r>
              <a:rPr lang="en-US" altLang="zh-CN" sz="1200" dirty="0"/>
              <a:t>}</a:t>
            </a:r>
          </a:p>
          <a:p>
            <a:endParaRPr lang="en-US" altLang="zh-CN" sz="1200" dirty="0"/>
          </a:p>
          <a:p>
            <a:r>
              <a:rPr lang="en-US" altLang="zh-CN" sz="1200" dirty="0"/>
              <a:t>void zombie::setMovie(QString path)</a:t>
            </a:r>
          </a:p>
          <a:p>
            <a:r>
              <a:rPr lang="en-US" altLang="zh-CN" sz="1200" dirty="0"/>
              <a:t>{</a:t>
            </a:r>
          </a:p>
          <a:p>
            <a:r>
              <a:rPr lang="en-US" altLang="zh-CN" sz="1200" dirty="0"/>
              <a:t>    if (mQMovie)</a:t>
            </a:r>
          </a:p>
          <a:p>
            <a:r>
              <a:rPr lang="en-US" altLang="zh-CN" sz="1200" dirty="0"/>
              <a:t>        delete mQMovie; // </a:t>
            </a:r>
            <a:r>
              <a:rPr lang="zh-CN" altLang="en-US" sz="1200" dirty="0"/>
              <a:t>删除原有的动画对象</a:t>
            </a:r>
          </a:p>
          <a:p>
            <a:r>
              <a:rPr lang="en-US" altLang="zh-CN" sz="1200" dirty="0"/>
              <a:t>    mQMovie = new QMovie(path); // </a:t>
            </a:r>
            <a:r>
              <a:rPr lang="zh-CN" altLang="en-US" sz="1200" dirty="0"/>
              <a:t>创建新的动画对象</a:t>
            </a:r>
          </a:p>
          <a:p>
            <a:r>
              <a:rPr lang="zh-CN" altLang="en-US" sz="1200" dirty="0"/>
              <a:t>    </a:t>
            </a:r>
            <a:r>
              <a:rPr lang="en-US" altLang="zh-CN" sz="1200" dirty="0"/>
              <a:t>mQMovie-&gt;start(); // </a:t>
            </a:r>
            <a:r>
              <a:rPr lang="zh-CN" altLang="en-US" sz="1200" dirty="0"/>
              <a:t>启动动画</a:t>
            </a:r>
          </a:p>
          <a:p>
            <a:r>
              <a:rPr lang="en-US" altLang="zh-CN" sz="1200" dirty="0"/>
              <a:t>}</a:t>
            </a:r>
          </a:p>
          <a:p>
            <a:endParaRPr lang="en-US" altLang="zh-CN" sz="1200" dirty="0"/>
          </a:p>
          <a:p>
            <a:r>
              <a:rPr lang="en-US" altLang="zh-CN" sz="1200" dirty="0"/>
              <a:t>void zombie::setHead(QString path)</a:t>
            </a:r>
          </a:p>
          <a:p>
            <a:r>
              <a:rPr lang="en-US" altLang="zh-CN" sz="1200" dirty="0"/>
              <a:t>{</a:t>
            </a:r>
          </a:p>
          <a:p>
            <a:r>
              <a:rPr lang="en-US" altLang="zh-CN" sz="1200" dirty="0"/>
              <a:t>    if (mhead)</a:t>
            </a:r>
          </a:p>
          <a:p>
            <a:r>
              <a:rPr lang="en-US" altLang="zh-CN" sz="1200" dirty="0"/>
              <a:t>        delete mhead; // </a:t>
            </a:r>
            <a:r>
              <a:rPr lang="zh-CN" altLang="en-US" sz="1200" dirty="0"/>
              <a:t>删除原有的头部动画对象</a:t>
            </a:r>
          </a:p>
          <a:p>
            <a:r>
              <a:rPr lang="zh-CN" altLang="en-US" sz="1200" dirty="0"/>
              <a:t>    </a:t>
            </a:r>
            <a:r>
              <a:rPr lang="en-US" altLang="zh-CN" sz="1200" dirty="0"/>
              <a:t>mhead = new QMovie(path); // </a:t>
            </a:r>
            <a:r>
              <a:rPr lang="zh-CN" altLang="en-US" sz="1200" dirty="0"/>
              <a:t>创建新的头部动画对象</a:t>
            </a:r>
          </a:p>
          <a:p>
            <a:r>
              <a:rPr lang="zh-CN" altLang="en-US" sz="1200" dirty="0"/>
              <a:t>    </a:t>
            </a:r>
            <a:r>
              <a:rPr lang="en-US" altLang="zh-CN" sz="1200" dirty="0"/>
              <a:t>mhead-&gt;start(); // </a:t>
            </a:r>
            <a:r>
              <a:rPr lang="zh-CN" altLang="en-US" sz="1200" dirty="0"/>
              <a:t>启动头部动画</a:t>
            </a:r>
          </a:p>
          <a:p>
            <a:r>
              <a:rPr lang="en-US" altLang="zh-CN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2973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556341" y="261695"/>
            <a:ext cx="2031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普通僵尸设计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图表 6"/>
          <p:cNvGraphicFramePr/>
          <p:nvPr/>
        </p:nvGraphicFramePr>
        <p:xfrm>
          <a:off x="0" y="1091068"/>
          <a:ext cx="5143945" cy="34292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矩形 8"/>
          <p:cNvSpPr/>
          <p:nvPr/>
        </p:nvSpPr>
        <p:spPr>
          <a:xfrm>
            <a:off x="5048673" y="1367521"/>
            <a:ext cx="3871040" cy="547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继承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zombie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所有变量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class basiczombie : public zombie</a:t>
            </a:r>
          </a:p>
        </p:txBody>
      </p:sp>
      <p:sp>
        <p:nvSpPr>
          <p:cNvPr id="11" name="矩形 10"/>
          <p:cNvSpPr/>
          <p:nvPr/>
        </p:nvSpPr>
        <p:spPr>
          <a:xfrm>
            <a:off x="5076060" y="1091068"/>
            <a:ext cx="17043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豌豆射手属性</a:t>
            </a:r>
          </a:p>
        </p:txBody>
      </p:sp>
      <p:sp>
        <p:nvSpPr>
          <p:cNvPr id="18" name="矩形 17"/>
          <p:cNvSpPr/>
          <p:nvPr/>
        </p:nvSpPr>
        <p:spPr>
          <a:xfrm>
            <a:off x="5048673" y="2805716"/>
            <a:ext cx="3871040" cy="789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  pea();</a:t>
            </a: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  advance()</a:t>
            </a:r>
          </a:p>
          <a:p>
            <a:pPr marL="171450" marR="0" lvl="0" indent="-17145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    collidesWithItem()</a:t>
            </a:r>
          </a:p>
        </p:txBody>
      </p:sp>
      <p:sp>
        <p:nvSpPr>
          <p:cNvPr id="19" name="矩形 18"/>
          <p:cNvSpPr/>
          <p:nvPr/>
        </p:nvSpPr>
        <p:spPr>
          <a:xfrm>
            <a:off x="5102320" y="2356618"/>
            <a:ext cx="17043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defTabSz="685800">
              <a:buFont typeface="Arial" panose="020B0604020202020204" pitchFamily="34" charset="0"/>
              <a:buChar char="•"/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豌豆射手函数</a:t>
            </a: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2251065" y="2200230"/>
            <a:ext cx="641814" cy="743039"/>
          </a:xfrm>
          <a:custGeom>
            <a:avLst/>
            <a:gdLst>
              <a:gd name="T0" fmla="*/ 544 w 666"/>
              <a:gd name="T1" fmla="*/ 103 h 771"/>
              <a:gd name="T2" fmla="*/ 478 w 666"/>
              <a:gd name="T3" fmla="*/ 103 h 771"/>
              <a:gd name="T4" fmla="*/ 478 w 666"/>
              <a:gd name="T5" fmla="*/ 83 h 771"/>
              <a:gd name="T6" fmla="*/ 417 w 666"/>
              <a:gd name="T7" fmla="*/ 83 h 771"/>
              <a:gd name="T8" fmla="*/ 324 w 666"/>
              <a:gd name="T9" fmla="*/ 0 h 771"/>
              <a:gd name="T10" fmla="*/ 229 w 666"/>
              <a:gd name="T11" fmla="*/ 83 h 771"/>
              <a:gd name="T12" fmla="*/ 168 w 666"/>
              <a:gd name="T13" fmla="*/ 83 h 771"/>
              <a:gd name="T14" fmla="*/ 168 w 666"/>
              <a:gd name="T15" fmla="*/ 103 h 771"/>
              <a:gd name="T16" fmla="*/ 122 w 666"/>
              <a:gd name="T17" fmla="*/ 103 h 771"/>
              <a:gd name="T18" fmla="*/ 0 w 666"/>
              <a:gd name="T19" fmla="*/ 223 h 771"/>
              <a:gd name="T20" fmla="*/ 0 w 666"/>
              <a:gd name="T21" fmla="*/ 648 h 771"/>
              <a:gd name="T22" fmla="*/ 122 w 666"/>
              <a:gd name="T23" fmla="*/ 771 h 771"/>
              <a:gd name="T24" fmla="*/ 544 w 666"/>
              <a:gd name="T25" fmla="*/ 771 h 771"/>
              <a:gd name="T26" fmla="*/ 666 w 666"/>
              <a:gd name="T27" fmla="*/ 648 h 771"/>
              <a:gd name="T28" fmla="*/ 666 w 666"/>
              <a:gd name="T29" fmla="*/ 223 h 771"/>
              <a:gd name="T30" fmla="*/ 544 w 666"/>
              <a:gd name="T31" fmla="*/ 103 h 771"/>
              <a:gd name="T32" fmla="*/ 270 w 666"/>
              <a:gd name="T33" fmla="*/ 123 h 771"/>
              <a:gd name="T34" fmla="*/ 270 w 666"/>
              <a:gd name="T35" fmla="*/ 98 h 771"/>
              <a:gd name="T36" fmla="*/ 324 w 666"/>
              <a:gd name="T37" fmla="*/ 41 h 771"/>
              <a:gd name="T38" fmla="*/ 374 w 666"/>
              <a:gd name="T39" fmla="*/ 98 h 771"/>
              <a:gd name="T40" fmla="*/ 374 w 666"/>
              <a:gd name="T41" fmla="*/ 123 h 771"/>
              <a:gd name="T42" fmla="*/ 437 w 666"/>
              <a:gd name="T43" fmla="*/ 123 h 771"/>
              <a:gd name="T44" fmla="*/ 437 w 666"/>
              <a:gd name="T45" fmla="*/ 228 h 771"/>
              <a:gd name="T46" fmla="*/ 207 w 666"/>
              <a:gd name="T47" fmla="*/ 228 h 771"/>
              <a:gd name="T48" fmla="*/ 207 w 666"/>
              <a:gd name="T49" fmla="*/ 123 h 771"/>
              <a:gd name="T50" fmla="*/ 270 w 666"/>
              <a:gd name="T51" fmla="*/ 123 h 771"/>
              <a:gd name="T52" fmla="*/ 507 w 666"/>
              <a:gd name="T53" fmla="*/ 304 h 771"/>
              <a:gd name="T54" fmla="*/ 476 w 666"/>
              <a:gd name="T55" fmla="*/ 311 h 771"/>
              <a:gd name="T56" fmla="*/ 476 w 666"/>
              <a:gd name="T57" fmla="*/ 311 h 771"/>
              <a:gd name="T58" fmla="*/ 315 w 666"/>
              <a:gd name="T59" fmla="*/ 565 h 771"/>
              <a:gd name="T60" fmla="*/ 210 w 666"/>
              <a:gd name="T61" fmla="*/ 480 h 771"/>
              <a:gd name="T62" fmla="*/ 179 w 666"/>
              <a:gd name="T63" fmla="*/ 484 h 771"/>
              <a:gd name="T64" fmla="*/ 179 w 666"/>
              <a:gd name="T65" fmla="*/ 484 h 771"/>
              <a:gd name="T66" fmla="*/ 182 w 666"/>
              <a:gd name="T67" fmla="*/ 516 h 771"/>
              <a:gd name="T68" fmla="*/ 307 w 666"/>
              <a:gd name="T69" fmla="*/ 616 h 771"/>
              <a:gd name="T70" fmla="*/ 338 w 666"/>
              <a:gd name="T71" fmla="*/ 612 h 771"/>
              <a:gd name="T72" fmla="*/ 339 w 666"/>
              <a:gd name="T73" fmla="*/ 610 h 771"/>
              <a:gd name="T74" fmla="*/ 514 w 666"/>
              <a:gd name="T75" fmla="*/ 335 h 771"/>
              <a:gd name="T76" fmla="*/ 507 w 666"/>
              <a:gd name="T77" fmla="*/ 304 h 771"/>
              <a:gd name="T78" fmla="*/ 624 w 666"/>
              <a:gd name="T79" fmla="*/ 648 h 771"/>
              <a:gd name="T80" fmla="*/ 544 w 666"/>
              <a:gd name="T81" fmla="*/ 729 h 771"/>
              <a:gd name="T82" fmla="*/ 122 w 666"/>
              <a:gd name="T83" fmla="*/ 729 h 771"/>
              <a:gd name="T84" fmla="*/ 39 w 666"/>
              <a:gd name="T85" fmla="*/ 648 h 771"/>
              <a:gd name="T86" fmla="*/ 39 w 666"/>
              <a:gd name="T87" fmla="*/ 223 h 771"/>
              <a:gd name="T88" fmla="*/ 122 w 666"/>
              <a:gd name="T89" fmla="*/ 145 h 771"/>
              <a:gd name="T90" fmla="*/ 168 w 666"/>
              <a:gd name="T91" fmla="*/ 145 h 771"/>
              <a:gd name="T92" fmla="*/ 168 w 666"/>
              <a:gd name="T93" fmla="*/ 270 h 771"/>
              <a:gd name="T94" fmla="*/ 478 w 666"/>
              <a:gd name="T95" fmla="*/ 270 h 771"/>
              <a:gd name="T96" fmla="*/ 478 w 666"/>
              <a:gd name="T97" fmla="*/ 145 h 771"/>
              <a:gd name="T98" fmla="*/ 544 w 666"/>
              <a:gd name="T99" fmla="*/ 145 h 771"/>
              <a:gd name="T100" fmla="*/ 624 w 666"/>
              <a:gd name="T101" fmla="*/ 223 h 771"/>
              <a:gd name="T102" fmla="*/ 624 w 666"/>
              <a:gd name="T103" fmla="*/ 648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66" h="771">
                <a:moveTo>
                  <a:pt x="544" y="103"/>
                </a:moveTo>
                <a:cubicBezTo>
                  <a:pt x="478" y="103"/>
                  <a:pt x="478" y="103"/>
                  <a:pt x="478" y="103"/>
                </a:cubicBezTo>
                <a:cubicBezTo>
                  <a:pt x="478" y="83"/>
                  <a:pt x="478" y="83"/>
                  <a:pt x="478" y="83"/>
                </a:cubicBezTo>
                <a:cubicBezTo>
                  <a:pt x="417" y="83"/>
                  <a:pt x="417" y="83"/>
                  <a:pt x="417" y="83"/>
                </a:cubicBezTo>
                <a:cubicBezTo>
                  <a:pt x="407" y="40"/>
                  <a:pt x="370" y="0"/>
                  <a:pt x="324" y="0"/>
                </a:cubicBezTo>
                <a:cubicBezTo>
                  <a:pt x="278" y="0"/>
                  <a:pt x="239" y="40"/>
                  <a:pt x="229" y="83"/>
                </a:cubicBezTo>
                <a:cubicBezTo>
                  <a:pt x="168" y="83"/>
                  <a:pt x="168" y="83"/>
                  <a:pt x="168" y="83"/>
                </a:cubicBezTo>
                <a:cubicBezTo>
                  <a:pt x="168" y="103"/>
                  <a:pt x="168" y="103"/>
                  <a:pt x="168" y="103"/>
                </a:cubicBezTo>
                <a:cubicBezTo>
                  <a:pt x="122" y="103"/>
                  <a:pt x="122" y="103"/>
                  <a:pt x="122" y="103"/>
                </a:cubicBezTo>
                <a:cubicBezTo>
                  <a:pt x="54" y="103"/>
                  <a:pt x="0" y="155"/>
                  <a:pt x="0" y="223"/>
                </a:cubicBezTo>
                <a:cubicBezTo>
                  <a:pt x="0" y="648"/>
                  <a:pt x="0" y="648"/>
                  <a:pt x="0" y="648"/>
                </a:cubicBezTo>
                <a:cubicBezTo>
                  <a:pt x="0" y="716"/>
                  <a:pt x="54" y="771"/>
                  <a:pt x="122" y="771"/>
                </a:cubicBezTo>
                <a:cubicBezTo>
                  <a:pt x="544" y="771"/>
                  <a:pt x="544" y="771"/>
                  <a:pt x="544" y="771"/>
                </a:cubicBezTo>
                <a:cubicBezTo>
                  <a:pt x="612" y="771"/>
                  <a:pt x="666" y="716"/>
                  <a:pt x="666" y="648"/>
                </a:cubicBezTo>
                <a:cubicBezTo>
                  <a:pt x="666" y="223"/>
                  <a:pt x="666" y="223"/>
                  <a:pt x="666" y="223"/>
                </a:cubicBezTo>
                <a:cubicBezTo>
                  <a:pt x="666" y="155"/>
                  <a:pt x="612" y="103"/>
                  <a:pt x="544" y="103"/>
                </a:cubicBezTo>
                <a:close/>
                <a:moveTo>
                  <a:pt x="270" y="123"/>
                </a:moveTo>
                <a:cubicBezTo>
                  <a:pt x="270" y="98"/>
                  <a:pt x="270" y="98"/>
                  <a:pt x="270" y="98"/>
                </a:cubicBezTo>
                <a:cubicBezTo>
                  <a:pt x="270" y="69"/>
                  <a:pt x="295" y="41"/>
                  <a:pt x="324" y="41"/>
                </a:cubicBezTo>
                <a:cubicBezTo>
                  <a:pt x="353" y="41"/>
                  <a:pt x="374" y="69"/>
                  <a:pt x="374" y="98"/>
                </a:cubicBezTo>
                <a:cubicBezTo>
                  <a:pt x="374" y="123"/>
                  <a:pt x="374" y="123"/>
                  <a:pt x="374" y="123"/>
                </a:cubicBezTo>
                <a:cubicBezTo>
                  <a:pt x="437" y="123"/>
                  <a:pt x="437" y="123"/>
                  <a:pt x="437" y="123"/>
                </a:cubicBezTo>
                <a:cubicBezTo>
                  <a:pt x="437" y="228"/>
                  <a:pt x="437" y="228"/>
                  <a:pt x="437" y="228"/>
                </a:cubicBezTo>
                <a:cubicBezTo>
                  <a:pt x="207" y="228"/>
                  <a:pt x="207" y="228"/>
                  <a:pt x="207" y="228"/>
                </a:cubicBezTo>
                <a:cubicBezTo>
                  <a:pt x="207" y="123"/>
                  <a:pt x="207" y="123"/>
                  <a:pt x="207" y="123"/>
                </a:cubicBezTo>
                <a:cubicBezTo>
                  <a:pt x="270" y="123"/>
                  <a:pt x="270" y="123"/>
                  <a:pt x="270" y="123"/>
                </a:cubicBezTo>
                <a:close/>
                <a:moveTo>
                  <a:pt x="507" y="304"/>
                </a:moveTo>
                <a:cubicBezTo>
                  <a:pt x="496" y="297"/>
                  <a:pt x="483" y="300"/>
                  <a:pt x="476" y="311"/>
                </a:cubicBezTo>
                <a:cubicBezTo>
                  <a:pt x="476" y="311"/>
                  <a:pt x="476" y="311"/>
                  <a:pt x="476" y="311"/>
                </a:cubicBezTo>
                <a:cubicBezTo>
                  <a:pt x="315" y="565"/>
                  <a:pt x="315" y="565"/>
                  <a:pt x="315" y="565"/>
                </a:cubicBezTo>
                <a:cubicBezTo>
                  <a:pt x="210" y="480"/>
                  <a:pt x="210" y="480"/>
                  <a:pt x="210" y="480"/>
                </a:cubicBezTo>
                <a:cubicBezTo>
                  <a:pt x="201" y="473"/>
                  <a:pt x="187" y="474"/>
                  <a:pt x="179" y="484"/>
                </a:cubicBezTo>
                <a:cubicBezTo>
                  <a:pt x="179" y="484"/>
                  <a:pt x="179" y="484"/>
                  <a:pt x="179" y="484"/>
                </a:cubicBezTo>
                <a:cubicBezTo>
                  <a:pt x="171" y="494"/>
                  <a:pt x="173" y="508"/>
                  <a:pt x="182" y="516"/>
                </a:cubicBezTo>
                <a:cubicBezTo>
                  <a:pt x="307" y="616"/>
                  <a:pt x="307" y="616"/>
                  <a:pt x="307" y="616"/>
                </a:cubicBezTo>
                <a:cubicBezTo>
                  <a:pt x="316" y="623"/>
                  <a:pt x="330" y="622"/>
                  <a:pt x="338" y="612"/>
                </a:cubicBezTo>
                <a:cubicBezTo>
                  <a:pt x="338" y="612"/>
                  <a:pt x="339" y="611"/>
                  <a:pt x="339" y="610"/>
                </a:cubicBezTo>
                <a:cubicBezTo>
                  <a:pt x="514" y="335"/>
                  <a:pt x="514" y="335"/>
                  <a:pt x="514" y="335"/>
                </a:cubicBezTo>
                <a:cubicBezTo>
                  <a:pt x="520" y="324"/>
                  <a:pt x="517" y="311"/>
                  <a:pt x="507" y="304"/>
                </a:cubicBezTo>
                <a:close/>
                <a:moveTo>
                  <a:pt x="624" y="648"/>
                </a:moveTo>
                <a:cubicBezTo>
                  <a:pt x="624" y="691"/>
                  <a:pt x="587" y="729"/>
                  <a:pt x="544" y="729"/>
                </a:cubicBezTo>
                <a:cubicBezTo>
                  <a:pt x="122" y="729"/>
                  <a:pt x="122" y="729"/>
                  <a:pt x="122" y="729"/>
                </a:cubicBezTo>
                <a:cubicBezTo>
                  <a:pt x="79" y="729"/>
                  <a:pt x="39" y="691"/>
                  <a:pt x="39" y="648"/>
                </a:cubicBezTo>
                <a:cubicBezTo>
                  <a:pt x="39" y="223"/>
                  <a:pt x="39" y="223"/>
                  <a:pt x="39" y="223"/>
                </a:cubicBezTo>
                <a:cubicBezTo>
                  <a:pt x="39" y="180"/>
                  <a:pt x="79" y="145"/>
                  <a:pt x="122" y="145"/>
                </a:cubicBezTo>
                <a:cubicBezTo>
                  <a:pt x="168" y="145"/>
                  <a:pt x="168" y="145"/>
                  <a:pt x="168" y="145"/>
                </a:cubicBezTo>
                <a:cubicBezTo>
                  <a:pt x="168" y="270"/>
                  <a:pt x="168" y="270"/>
                  <a:pt x="168" y="270"/>
                </a:cubicBezTo>
                <a:cubicBezTo>
                  <a:pt x="478" y="270"/>
                  <a:pt x="478" y="270"/>
                  <a:pt x="478" y="270"/>
                </a:cubicBezTo>
                <a:cubicBezTo>
                  <a:pt x="478" y="145"/>
                  <a:pt x="478" y="145"/>
                  <a:pt x="478" y="145"/>
                </a:cubicBezTo>
                <a:cubicBezTo>
                  <a:pt x="544" y="145"/>
                  <a:pt x="544" y="145"/>
                  <a:pt x="544" y="145"/>
                </a:cubicBezTo>
                <a:cubicBezTo>
                  <a:pt x="587" y="145"/>
                  <a:pt x="624" y="180"/>
                  <a:pt x="624" y="223"/>
                </a:cubicBezTo>
                <a:cubicBezTo>
                  <a:pt x="624" y="648"/>
                  <a:pt x="624" y="648"/>
                  <a:pt x="624" y="648"/>
                </a:cubicBezTo>
                <a:close/>
              </a:path>
            </a:pathLst>
          </a:custGeom>
          <a:solidFill>
            <a:srgbClr val="7CACB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4941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556345" y="261695"/>
            <a:ext cx="2031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普通僵尸设计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9FDAD07F-1665-07DB-2360-ED147AFC3FBE}"/>
              </a:ext>
            </a:extLst>
          </p:cNvPr>
          <p:cNvSpPr txBox="1"/>
          <p:nvPr/>
        </p:nvSpPr>
        <p:spPr>
          <a:xfrm>
            <a:off x="320040" y="645987"/>
            <a:ext cx="5119919" cy="432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basiczombie::basiczombie()</a:t>
            </a:r>
          </a:p>
          <a:p>
            <a:r>
              <a:rPr lang="en-US" altLang="zh-CN" sz="1100" dirty="0"/>
              <a:t>{</a:t>
            </a:r>
          </a:p>
          <a:p>
            <a:r>
              <a:rPr lang="en-US" altLang="zh-CN" sz="1100" dirty="0"/>
              <a:t>    hp = 270; </a:t>
            </a:r>
          </a:p>
          <a:p>
            <a:r>
              <a:rPr lang="en-US" altLang="zh-CN" sz="1100" dirty="0"/>
              <a:t>    atk = 100 * 33 / 1000; </a:t>
            </a:r>
          </a:p>
          <a:p>
            <a:r>
              <a:rPr lang="en-US" altLang="zh-CN" sz="1100" dirty="0"/>
              <a:t>    speed = 5.0 * 33 / 1000; </a:t>
            </a:r>
          </a:p>
          <a:p>
            <a:r>
              <a:rPr lang="en-US" altLang="zh-CN" sz="1100" dirty="0"/>
              <a:t>    setMovie(":/new/prefix1/ZombieWalk1.gif");</a:t>
            </a:r>
          </a:p>
          <a:p>
            <a:r>
              <a:rPr lang="en-US" altLang="zh-CN" sz="1100" dirty="0"/>
              <a:t>}</a:t>
            </a:r>
          </a:p>
          <a:p>
            <a:r>
              <a:rPr lang="en-US" altLang="zh-CN" sz="1100" dirty="0"/>
              <a:t>void basiczombie::advance(int phase)</a:t>
            </a:r>
          </a:p>
          <a:p>
            <a:r>
              <a:rPr lang="en-US" altLang="zh-CN" sz="1100" dirty="0"/>
              <a:t>{</a:t>
            </a:r>
          </a:p>
          <a:p>
            <a:r>
              <a:rPr lang="en-US" altLang="zh-CN" sz="1100" dirty="0"/>
              <a:t>    if (!phase)</a:t>
            </a:r>
          </a:p>
          <a:p>
            <a:r>
              <a:rPr lang="en-US" altLang="zh-CN" sz="1100" dirty="0"/>
              <a:t>        return;</a:t>
            </a:r>
          </a:p>
          <a:p>
            <a:r>
              <a:rPr lang="en-US" altLang="zh-CN" sz="1100" dirty="0"/>
              <a:t>    update(); // </a:t>
            </a:r>
            <a:r>
              <a:rPr lang="zh-CN" altLang="en-US" sz="1100" dirty="0"/>
              <a:t>更新基础僵尸的绘制</a:t>
            </a:r>
          </a:p>
          <a:p>
            <a:r>
              <a:rPr lang="zh-CN" altLang="en-US" sz="1100" dirty="0"/>
              <a:t>    </a:t>
            </a:r>
            <a:r>
              <a:rPr lang="en-US" altLang="zh-CN" sz="1100" dirty="0"/>
              <a:t>if (hp &lt;= 0) // </a:t>
            </a:r>
            <a:r>
              <a:rPr lang="zh-CN" altLang="en-US" sz="1100" dirty="0"/>
              <a:t>如果基础僵尸的生命值小于等于</a:t>
            </a:r>
            <a:r>
              <a:rPr lang="en-US" altLang="zh-CN" sz="1100" dirty="0"/>
              <a:t>0</a:t>
            </a:r>
            <a:r>
              <a:rPr lang="zh-CN" altLang="en-US" sz="1100" dirty="0"/>
              <a:t>，表示已经被击败</a:t>
            </a:r>
          </a:p>
          <a:p>
            <a:r>
              <a:rPr lang="zh-CN" altLang="en-US" sz="1100" dirty="0"/>
              <a:t>    </a:t>
            </a:r>
            <a:r>
              <a:rPr lang="en-US" altLang="zh-CN" sz="1100" dirty="0"/>
              <a:t>{</a:t>
            </a:r>
          </a:p>
          <a:p>
            <a:r>
              <a:rPr lang="en-US" altLang="zh-CN" sz="1100" dirty="0"/>
              <a:t>        if (state &lt; 2) // </a:t>
            </a:r>
            <a:r>
              <a:rPr lang="zh-CN" altLang="en-US" sz="1100" dirty="0"/>
              <a:t>如果基础僵尸的状态小于</a:t>
            </a:r>
            <a:r>
              <a:rPr lang="en-US" altLang="zh-CN" sz="1100" dirty="0"/>
              <a:t>2</a:t>
            </a:r>
            <a:r>
              <a:rPr lang="zh-CN" altLang="en-US" sz="1100" dirty="0"/>
              <a:t>，表示处于死亡状态</a:t>
            </a:r>
          </a:p>
          <a:p>
            <a:r>
              <a:rPr lang="zh-CN" altLang="en-US" sz="1100" dirty="0"/>
              <a:t>        </a:t>
            </a:r>
            <a:r>
              <a:rPr lang="en-US" altLang="zh-CN" sz="1100" dirty="0"/>
              <a:t>{</a:t>
            </a:r>
          </a:p>
          <a:p>
            <a:r>
              <a:rPr lang="en-US" altLang="zh-CN" sz="1100" dirty="0"/>
              <a:t>            state = 2; // </a:t>
            </a:r>
            <a:r>
              <a:rPr lang="zh-CN" altLang="en-US" sz="1100" dirty="0"/>
              <a:t>将状态设置为</a:t>
            </a:r>
            <a:r>
              <a:rPr lang="en-US" altLang="zh-CN" sz="1100" dirty="0"/>
              <a:t>2</a:t>
            </a:r>
            <a:r>
              <a:rPr lang="zh-CN" altLang="en-US" sz="1100" dirty="0"/>
              <a:t>（死亡）</a:t>
            </a:r>
          </a:p>
          <a:p>
            <a:r>
              <a:rPr lang="zh-CN" altLang="en-US" sz="1100" dirty="0"/>
              <a:t>            </a:t>
            </a:r>
            <a:r>
              <a:rPr lang="en-US" altLang="zh-CN" sz="1100" dirty="0"/>
              <a:t>setMovie(":/new/prefix1/ZombieDie.gif"); // </a:t>
            </a:r>
            <a:r>
              <a:rPr lang="zh-CN" altLang="en-US" sz="1100" dirty="0"/>
              <a:t>僵尸的死亡</a:t>
            </a:r>
          </a:p>
          <a:p>
            <a:r>
              <a:rPr lang="zh-CN" altLang="en-US" sz="1100" dirty="0"/>
              <a:t>            </a:t>
            </a:r>
            <a:r>
              <a:rPr lang="en-US" altLang="zh-CN" sz="1100" dirty="0"/>
              <a:t>setHead(":/new/prefix1/ZombieHead.gif"); // </a:t>
            </a:r>
            <a:r>
              <a:rPr lang="zh-CN" altLang="en-US" sz="1100" dirty="0"/>
              <a:t>僵尸的头部掉落</a:t>
            </a:r>
          </a:p>
          <a:p>
            <a:r>
              <a:rPr lang="zh-CN" altLang="en-US" sz="1100" dirty="0"/>
              <a:t>        </a:t>
            </a:r>
            <a:r>
              <a:rPr lang="en-US" altLang="zh-CN" sz="1100" dirty="0"/>
              <a:t>}</a:t>
            </a:r>
          </a:p>
          <a:p>
            <a:r>
              <a:rPr lang="en-US" altLang="zh-CN" sz="1100" dirty="0"/>
              <a:t>        else if (mQMovie-&gt;currentFrameNumber() == mQMovie-&gt;frameCount() - 1)</a:t>
            </a:r>
          </a:p>
          <a:p>
            <a:r>
              <a:rPr lang="en-US" altLang="zh-CN" sz="1100" dirty="0"/>
              <a:t>            delete this; // </a:t>
            </a:r>
            <a:r>
              <a:rPr lang="zh-CN" altLang="en-US" sz="1100" dirty="0"/>
              <a:t>如果基础僵尸的死亡动画播放完毕，删除基础僵尸对象</a:t>
            </a:r>
          </a:p>
          <a:p>
            <a:r>
              <a:rPr lang="zh-CN" altLang="en-US" sz="1100" dirty="0"/>
              <a:t>        </a:t>
            </a:r>
            <a:r>
              <a:rPr lang="en-US" altLang="zh-CN" sz="1100" dirty="0"/>
              <a:t>return;</a:t>
            </a:r>
          </a:p>
          <a:p>
            <a:r>
              <a:rPr lang="en-US" altLang="zh-CN" sz="1100" dirty="0"/>
              <a:t>    }</a:t>
            </a:r>
          </a:p>
          <a:p>
            <a:r>
              <a:rPr lang="en-US" altLang="zh-CN" sz="1100" dirty="0"/>
              <a:t>    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374EC10-82C6-1C88-03C7-B699869810DD}"/>
              </a:ext>
            </a:extLst>
          </p:cNvPr>
          <p:cNvSpPr txBox="1"/>
          <p:nvPr/>
        </p:nvSpPr>
        <p:spPr>
          <a:xfrm>
            <a:off x="5099539" y="723360"/>
            <a:ext cx="397412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QList&lt;QGraphicsItem *&gt; items = collidingItems();</a:t>
            </a:r>
          </a:p>
          <a:p>
            <a:r>
              <a:rPr lang="en-US" altLang="zh-CN" sz="1100" dirty="0"/>
              <a:t>    if (!items.isEmpty()) // </a:t>
            </a:r>
            <a:r>
              <a:rPr lang="zh-CN" altLang="en-US" sz="1100" dirty="0"/>
              <a:t>如果基础僵尸与其他图形项发生碰撞</a:t>
            </a:r>
          </a:p>
          <a:p>
            <a:r>
              <a:rPr lang="zh-CN" altLang="en-US" sz="1100" dirty="0"/>
              <a:t>    </a:t>
            </a:r>
            <a:r>
              <a:rPr lang="en-US" altLang="zh-CN" sz="1100" dirty="0"/>
              <a:t>{</a:t>
            </a:r>
          </a:p>
          <a:p>
            <a:r>
              <a:rPr lang="en-US" altLang="zh-CN" sz="1100" dirty="0"/>
              <a:t>        plant *pl = qgraphicsitem_cast&lt;plant *&gt;(items[0]);</a:t>
            </a:r>
          </a:p>
          <a:p>
            <a:r>
              <a:rPr lang="en-US" altLang="zh-CN" sz="1100" dirty="0"/>
              <a:t>        pl-&gt;hp -= atk; // </a:t>
            </a:r>
            <a:r>
              <a:rPr lang="zh-CN" altLang="en-US" sz="1100" dirty="0"/>
              <a:t>减少植物的生命值</a:t>
            </a:r>
          </a:p>
          <a:p>
            <a:r>
              <a:rPr lang="zh-CN" altLang="en-US" sz="1100" dirty="0"/>
              <a:t>        </a:t>
            </a:r>
            <a:r>
              <a:rPr lang="en-US" altLang="zh-CN" sz="1100" dirty="0"/>
              <a:t>if (state != 1) </a:t>
            </a:r>
            <a:r>
              <a:rPr lang="zh-CN" altLang="en-US" sz="1100" dirty="0"/>
              <a:t>（攻击状态）</a:t>
            </a:r>
          </a:p>
          <a:p>
            <a:r>
              <a:rPr lang="zh-CN" altLang="en-US" sz="1100" dirty="0"/>
              <a:t>        </a:t>
            </a:r>
            <a:r>
              <a:rPr lang="en-US" altLang="zh-CN" sz="1100" dirty="0"/>
              <a:t>{</a:t>
            </a:r>
          </a:p>
          <a:p>
            <a:r>
              <a:rPr lang="en-US" altLang="zh-CN" sz="1100" dirty="0"/>
              <a:t>            state = 1; // </a:t>
            </a:r>
            <a:r>
              <a:rPr lang="zh-CN" altLang="en-US" sz="1100" dirty="0"/>
              <a:t>将状态设置为</a:t>
            </a:r>
            <a:r>
              <a:rPr lang="en-US" altLang="zh-CN" sz="1100" dirty="0"/>
              <a:t>1</a:t>
            </a:r>
            <a:r>
              <a:rPr lang="zh-CN" altLang="en-US" sz="1100" dirty="0"/>
              <a:t>（攻击）</a:t>
            </a:r>
          </a:p>
          <a:p>
            <a:r>
              <a:rPr lang="zh-CN" altLang="en-US" sz="1100" dirty="0"/>
              <a:t>            </a:t>
            </a:r>
            <a:r>
              <a:rPr lang="en-US" altLang="zh-CN" sz="1100" dirty="0"/>
              <a:t>setMovie(":/new/prefix1/ZombieAttack.gif"); }</a:t>
            </a:r>
          </a:p>
          <a:p>
            <a:r>
              <a:rPr lang="en-US" altLang="zh-CN" sz="1100" dirty="0"/>
              <a:t>        return;</a:t>
            </a:r>
          </a:p>
          <a:p>
            <a:r>
              <a:rPr lang="en-US" altLang="zh-CN" sz="1100" dirty="0"/>
              <a:t>    }</a:t>
            </a:r>
          </a:p>
          <a:p>
            <a:r>
              <a:rPr lang="en-US" altLang="zh-CN" sz="1100" dirty="0"/>
              <a:t>    if (state) // </a:t>
            </a:r>
            <a:r>
              <a:rPr lang="zh-CN" altLang="en-US" sz="1100" dirty="0"/>
              <a:t>如果基础僵尸的状态不为</a:t>
            </a:r>
            <a:r>
              <a:rPr lang="en-US" altLang="zh-CN" sz="1100" dirty="0"/>
              <a:t>0</a:t>
            </a:r>
            <a:r>
              <a:rPr lang="zh-CN" altLang="en-US" sz="1100" dirty="0"/>
              <a:t>（行走状态）</a:t>
            </a:r>
          </a:p>
          <a:p>
            <a:r>
              <a:rPr lang="zh-CN" altLang="en-US" sz="1100" dirty="0"/>
              <a:t>    </a:t>
            </a:r>
            <a:r>
              <a:rPr lang="en-US" altLang="zh-CN" sz="1100" dirty="0"/>
              <a:t>{</a:t>
            </a:r>
          </a:p>
          <a:p>
            <a:r>
              <a:rPr lang="en-US" altLang="zh-CN" sz="1100" dirty="0"/>
              <a:t>        state = 0; // </a:t>
            </a:r>
            <a:r>
              <a:rPr lang="zh-CN" altLang="en-US" sz="1100" dirty="0"/>
              <a:t>将状态设置为</a:t>
            </a:r>
            <a:r>
              <a:rPr lang="en-US" altLang="zh-CN" sz="1100" dirty="0"/>
              <a:t>0</a:t>
            </a:r>
            <a:r>
              <a:rPr lang="zh-CN" altLang="en-US" sz="1100" dirty="0"/>
              <a:t>（行走）</a:t>
            </a:r>
          </a:p>
          <a:p>
            <a:r>
              <a:rPr lang="zh-CN" altLang="en-US" sz="1100" dirty="0"/>
              <a:t>        </a:t>
            </a:r>
            <a:r>
              <a:rPr lang="en-US" altLang="zh-CN" sz="1100" dirty="0"/>
              <a:t>setMovie(":/new/prefix1/ZombieWalk1.gif"); // </a:t>
            </a:r>
            <a:r>
              <a:rPr lang="zh-CN" altLang="en-US" sz="1100" dirty="0"/>
              <a:t>设置基础僵尸的行走动画</a:t>
            </a:r>
          </a:p>
          <a:p>
            <a:r>
              <a:rPr lang="zh-CN" altLang="en-US" sz="1100" dirty="0"/>
              <a:t>    </a:t>
            </a:r>
            <a:r>
              <a:rPr lang="en-US" altLang="zh-CN" sz="1100" dirty="0"/>
              <a:t>}</a:t>
            </a:r>
          </a:p>
          <a:p>
            <a:r>
              <a:rPr lang="en-US" altLang="zh-CN" sz="1100" dirty="0"/>
              <a:t>    setX(x() - speed); // </a:t>
            </a:r>
            <a:r>
              <a:rPr lang="zh-CN" altLang="en-US" sz="1100" dirty="0"/>
              <a:t>更新基础僵尸的位置，让其向左移动</a:t>
            </a:r>
          </a:p>
          <a:p>
            <a:r>
              <a:rPr lang="en-US" altLang="zh-CN" sz="1100" dirty="0"/>
              <a:t>}</a:t>
            </a:r>
          </a:p>
          <a:p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136146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/>
        </p:nvSpPr>
        <p:spPr>
          <a:xfrm>
            <a:off x="1895003" y="4499647"/>
            <a:ext cx="5353995" cy="244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00" dirty="0">
                <a:solidFill>
                  <a:srgbClr val="F09D81"/>
                </a:solidFill>
                <a:cs typeface="+mn-ea"/>
                <a:sym typeface="+mn-lt"/>
              </a:rPr>
              <a:t>REVIEW OF WORK CONTENT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155552" y="1370876"/>
            <a:ext cx="4832895" cy="1449743"/>
            <a:chOff x="2040295" y="1348464"/>
            <a:chExt cx="5108822" cy="1532514"/>
          </a:xfrm>
        </p:grpSpPr>
        <p:grpSp>
          <p:nvGrpSpPr>
            <p:cNvPr id="5" name="组合 4"/>
            <p:cNvGrpSpPr/>
            <p:nvPr/>
          </p:nvGrpSpPr>
          <p:grpSpPr>
            <a:xfrm>
              <a:off x="2223223" y="1497180"/>
              <a:ext cx="4608344" cy="1268860"/>
              <a:chOff x="2736182" y="1716517"/>
              <a:chExt cx="4608344" cy="126886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4067912" y="1840947"/>
                <a:ext cx="1074579" cy="1074579"/>
              </a:xfrm>
              <a:prstGeom prst="ellipse">
                <a:avLst/>
              </a:prstGeom>
              <a:solidFill>
                <a:srgbClr val="FFA4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4065727" y="1778072"/>
                <a:ext cx="1089917" cy="11712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6600" dirty="0">
                    <a:solidFill>
                      <a:schemeClr val="bg1"/>
                    </a:solidFill>
                    <a:cs typeface="+mn-ea"/>
                    <a:sym typeface="+mn-lt"/>
                  </a:rPr>
                  <a:t>目</a:t>
                </a:r>
                <a:endParaRPr lang="zh-CN" altLang="en-US" sz="1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2736182" y="1716517"/>
                <a:ext cx="1171255" cy="12688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7200" dirty="0">
                    <a:solidFill>
                      <a:srgbClr val="7CACB6"/>
                    </a:solidFill>
                    <a:cs typeface="+mn-ea"/>
                    <a:sym typeface="+mn-lt"/>
                  </a:rPr>
                  <a:t>项</a:t>
                </a:r>
                <a:endParaRPr lang="zh-CN" altLang="en-US" dirty="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5197225" y="1716517"/>
                <a:ext cx="2147301" cy="12688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7200" dirty="0">
                    <a:solidFill>
                      <a:srgbClr val="7CACB6"/>
                    </a:solidFill>
                    <a:cs typeface="+mn-ea"/>
                    <a:sym typeface="+mn-lt"/>
                  </a:rPr>
                  <a:t>成果</a:t>
                </a:r>
                <a:endParaRPr lang="zh-CN" altLang="en-US" dirty="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11" name="直接连接符 10"/>
            <p:cNvCxnSpPr/>
            <p:nvPr/>
          </p:nvCxnSpPr>
          <p:spPr>
            <a:xfrm flipH="1">
              <a:off x="2131641" y="1600302"/>
              <a:ext cx="412023" cy="412024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2040295" y="1883586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4615700" y="2503528"/>
              <a:ext cx="362898" cy="362897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3822703" y="1397591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 flipH="1">
              <a:off x="3474430" y="1348464"/>
              <a:ext cx="362898" cy="362897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6650997" y="2492790"/>
              <a:ext cx="388187" cy="388188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/>
            <p:cNvSpPr/>
            <p:nvPr/>
          </p:nvSpPr>
          <p:spPr>
            <a:xfrm>
              <a:off x="7053969" y="2492790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4961426" y="2556194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/>
        </p:nvSpPr>
        <p:spPr>
          <a:xfrm>
            <a:off x="1895003" y="4499647"/>
            <a:ext cx="5353995" cy="244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00" dirty="0">
                <a:solidFill>
                  <a:srgbClr val="F09D81"/>
                </a:solidFill>
                <a:cs typeface="+mn-ea"/>
                <a:sym typeface="+mn-lt"/>
              </a:rPr>
              <a:t>WORK EXPERIENCE SUMMARY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155552" y="1370876"/>
            <a:ext cx="4832895" cy="1449743"/>
            <a:chOff x="2040295" y="1348464"/>
            <a:chExt cx="5108822" cy="1532514"/>
          </a:xfrm>
        </p:grpSpPr>
        <p:grpSp>
          <p:nvGrpSpPr>
            <p:cNvPr id="5" name="组合 4"/>
            <p:cNvGrpSpPr/>
            <p:nvPr/>
          </p:nvGrpSpPr>
          <p:grpSpPr>
            <a:xfrm>
              <a:off x="2223223" y="1497180"/>
              <a:ext cx="4608343" cy="1268860"/>
              <a:chOff x="2736182" y="1716517"/>
              <a:chExt cx="4608343" cy="126886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4067912" y="1840947"/>
                <a:ext cx="1074579" cy="1074579"/>
              </a:xfrm>
              <a:prstGeom prst="ellipse">
                <a:avLst/>
              </a:prstGeom>
              <a:solidFill>
                <a:srgbClr val="FFA4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4065727" y="1778072"/>
                <a:ext cx="1089917" cy="11712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6600" dirty="0">
                    <a:solidFill>
                      <a:schemeClr val="bg1"/>
                    </a:solidFill>
                    <a:cs typeface="+mn-ea"/>
                    <a:sym typeface="+mn-lt"/>
                  </a:rPr>
                  <a:t>术</a:t>
                </a:r>
                <a:endParaRPr lang="zh-CN" altLang="en-US" sz="1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2736182" y="1716517"/>
                <a:ext cx="1171255" cy="12688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7200" dirty="0">
                    <a:solidFill>
                      <a:srgbClr val="7CACB6"/>
                    </a:solidFill>
                    <a:cs typeface="+mn-ea"/>
                    <a:sym typeface="+mn-lt"/>
                  </a:rPr>
                  <a:t>技</a:t>
                </a:r>
                <a:endParaRPr lang="zh-CN" altLang="en-US" dirty="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5197225" y="1716517"/>
                <a:ext cx="2147300" cy="12688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7200" dirty="0">
                    <a:solidFill>
                      <a:srgbClr val="7CACB6"/>
                    </a:solidFill>
                    <a:cs typeface="+mn-ea"/>
                    <a:sym typeface="+mn-lt"/>
                  </a:rPr>
                  <a:t>难点</a:t>
                </a:r>
                <a:endParaRPr lang="zh-CN" altLang="en-US" dirty="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11" name="直接连接符 10"/>
            <p:cNvCxnSpPr/>
            <p:nvPr/>
          </p:nvCxnSpPr>
          <p:spPr>
            <a:xfrm flipH="1">
              <a:off x="2131641" y="1600302"/>
              <a:ext cx="412023" cy="412024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2040295" y="1883586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4615700" y="2503528"/>
              <a:ext cx="362898" cy="362897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3822703" y="1397591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 flipH="1">
              <a:off x="3474430" y="1348464"/>
              <a:ext cx="362898" cy="362897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6650997" y="2492790"/>
              <a:ext cx="388187" cy="388188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/>
            <p:cNvSpPr/>
            <p:nvPr/>
          </p:nvSpPr>
          <p:spPr>
            <a:xfrm>
              <a:off x="7053969" y="2492790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4961426" y="2556194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864115" y="261695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技术难点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09"/>
          <p:cNvSpPr/>
          <p:nvPr/>
        </p:nvSpPr>
        <p:spPr bwMode="auto">
          <a:xfrm>
            <a:off x="3189113" y="1827144"/>
            <a:ext cx="495255" cy="93309"/>
          </a:xfrm>
          <a:custGeom>
            <a:avLst/>
            <a:gdLst>
              <a:gd name="T0" fmla="*/ 414 w 414"/>
              <a:gd name="T1" fmla="*/ 78 h 78"/>
              <a:gd name="T2" fmla="*/ 336 w 414"/>
              <a:gd name="T3" fmla="*/ 0 h 78"/>
              <a:gd name="T4" fmla="*/ 0 w 414"/>
              <a:gd name="T5" fmla="*/ 0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4" h="78">
                <a:moveTo>
                  <a:pt x="414" y="78"/>
                </a:moveTo>
                <a:lnTo>
                  <a:pt x="336" y="0"/>
                </a:lnTo>
                <a:lnTo>
                  <a:pt x="0" y="0"/>
                </a:lnTo>
              </a:path>
            </a:pathLst>
          </a:custGeom>
          <a:noFill/>
          <a:ln w="3175" cap="flat">
            <a:solidFill>
              <a:srgbClr val="FFCA7E"/>
            </a:solidFill>
            <a:prstDash val="solid"/>
            <a:miter lim="800000"/>
            <a:headEnd type="none" w="med" len="med"/>
            <a:tailEnd type="triangl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cs typeface="+mn-ea"/>
              <a:sym typeface="+mn-lt"/>
            </a:endParaRPr>
          </a:p>
        </p:txBody>
      </p:sp>
      <p:sp>
        <p:nvSpPr>
          <p:cNvPr id="23" name="Freeform 110"/>
          <p:cNvSpPr/>
          <p:nvPr/>
        </p:nvSpPr>
        <p:spPr bwMode="auto">
          <a:xfrm>
            <a:off x="5459632" y="1827144"/>
            <a:ext cx="495255" cy="93309"/>
          </a:xfrm>
          <a:custGeom>
            <a:avLst/>
            <a:gdLst>
              <a:gd name="T0" fmla="*/ 0 w 414"/>
              <a:gd name="T1" fmla="*/ 78 h 78"/>
              <a:gd name="T2" fmla="*/ 78 w 414"/>
              <a:gd name="T3" fmla="*/ 0 h 78"/>
              <a:gd name="T4" fmla="*/ 414 w 414"/>
              <a:gd name="T5" fmla="*/ 0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4" h="78">
                <a:moveTo>
                  <a:pt x="0" y="78"/>
                </a:moveTo>
                <a:lnTo>
                  <a:pt x="78" y="0"/>
                </a:lnTo>
                <a:lnTo>
                  <a:pt x="414" y="0"/>
                </a:lnTo>
              </a:path>
            </a:pathLst>
          </a:custGeom>
          <a:noFill/>
          <a:ln w="3175" cap="flat">
            <a:solidFill>
              <a:srgbClr val="FFA480"/>
            </a:solidFill>
            <a:prstDash val="solid"/>
            <a:miter lim="800000"/>
            <a:headEnd type="none" w="med" len="med"/>
            <a:tailEnd type="triangl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cs typeface="+mn-ea"/>
              <a:sym typeface="+mn-lt"/>
            </a:endParaRPr>
          </a:p>
        </p:txBody>
      </p:sp>
      <p:sp>
        <p:nvSpPr>
          <p:cNvPr id="24" name="Freeform 111"/>
          <p:cNvSpPr/>
          <p:nvPr/>
        </p:nvSpPr>
        <p:spPr bwMode="auto">
          <a:xfrm>
            <a:off x="3189113" y="3695716"/>
            <a:ext cx="495255" cy="93309"/>
          </a:xfrm>
          <a:custGeom>
            <a:avLst/>
            <a:gdLst>
              <a:gd name="T0" fmla="*/ 414 w 414"/>
              <a:gd name="T1" fmla="*/ 0 h 78"/>
              <a:gd name="T2" fmla="*/ 336 w 414"/>
              <a:gd name="T3" fmla="*/ 78 h 78"/>
              <a:gd name="T4" fmla="*/ 0 w 414"/>
              <a:gd name="T5" fmla="*/ 78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4" h="78">
                <a:moveTo>
                  <a:pt x="414" y="0"/>
                </a:moveTo>
                <a:lnTo>
                  <a:pt x="336" y="78"/>
                </a:lnTo>
                <a:lnTo>
                  <a:pt x="0" y="78"/>
                </a:lnTo>
              </a:path>
            </a:pathLst>
          </a:custGeom>
          <a:noFill/>
          <a:ln w="3175" cap="flat">
            <a:solidFill>
              <a:srgbClr val="7CACB6"/>
            </a:solidFill>
            <a:prstDash val="solid"/>
            <a:miter lim="800000"/>
            <a:headEnd type="none" w="med" len="med"/>
            <a:tailEnd type="triangl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cs typeface="+mn-ea"/>
              <a:sym typeface="+mn-lt"/>
            </a:endParaRPr>
          </a:p>
        </p:txBody>
      </p:sp>
      <p:sp>
        <p:nvSpPr>
          <p:cNvPr id="25" name="Freeform 112"/>
          <p:cNvSpPr/>
          <p:nvPr/>
        </p:nvSpPr>
        <p:spPr bwMode="auto">
          <a:xfrm>
            <a:off x="5459632" y="3695716"/>
            <a:ext cx="495255" cy="93309"/>
          </a:xfrm>
          <a:custGeom>
            <a:avLst/>
            <a:gdLst>
              <a:gd name="T0" fmla="*/ 0 w 414"/>
              <a:gd name="T1" fmla="*/ 0 h 78"/>
              <a:gd name="T2" fmla="*/ 78 w 414"/>
              <a:gd name="T3" fmla="*/ 78 h 78"/>
              <a:gd name="T4" fmla="*/ 414 w 414"/>
              <a:gd name="T5" fmla="*/ 78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4" h="78">
                <a:moveTo>
                  <a:pt x="0" y="0"/>
                </a:moveTo>
                <a:lnTo>
                  <a:pt x="78" y="78"/>
                </a:lnTo>
                <a:lnTo>
                  <a:pt x="414" y="78"/>
                </a:lnTo>
              </a:path>
            </a:pathLst>
          </a:custGeom>
          <a:noFill/>
          <a:ln w="3175" cap="flat">
            <a:solidFill>
              <a:srgbClr val="B6CEBF"/>
            </a:solidFill>
            <a:prstDash val="solid"/>
            <a:miter lim="800000"/>
            <a:headEnd type="none" w="med" len="med"/>
            <a:tailEnd type="triangle" w="med" len="med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cs typeface="+mn-ea"/>
              <a:sym typeface="+mn-lt"/>
            </a:endParaRPr>
          </a:p>
        </p:txBody>
      </p:sp>
      <p:sp>
        <p:nvSpPr>
          <p:cNvPr id="26" name="Freeform 113"/>
          <p:cNvSpPr>
            <a:spLocks noEditPoints="1"/>
          </p:cNvSpPr>
          <p:nvPr/>
        </p:nvSpPr>
        <p:spPr bwMode="auto">
          <a:xfrm>
            <a:off x="3423582" y="1659666"/>
            <a:ext cx="1088604" cy="1088605"/>
          </a:xfrm>
          <a:custGeom>
            <a:avLst/>
            <a:gdLst>
              <a:gd name="T0" fmla="*/ 217 w 455"/>
              <a:gd name="T1" fmla="*/ 77 h 455"/>
              <a:gd name="T2" fmla="*/ 106 w 455"/>
              <a:gd name="T3" fmla="*/ 106 h 455"/>
              <a:gd name="T4" fmla="*/ 81 w 455"/>
              <a:gd name="T5" fmla="*/ 212 h 455"/>
              <a:gd name="T6" fmla="*/ 0 w 455"/>
              <a:gd name="T7" fmla="*/ 455 h 455"/>
              <a:gd name="T8" fmla="*/ 189 w 455"/>
              <a:gd name="T9" fmla="*/ 452 h 455"/>
              <a:gd name="T10" fmla="*/ 455 w 455"/>
              <a:gd name="T11" fmla="*/ 189 h 455"/>
              <a:gd name="T12" fmla="*/ 451 w 455"/>
              <a:gd name="T13" fmla="*/ 0 h 455"/>
              <a:gd name="T14" fmla="*/ 119 w 455"/>
              <a:gd name="T15" fmla="*/ 410 h 455"/>
              <a:gd name="T16" fmla="*/ 115 w 455"/>
              <a:gd name="T17" fmla="*/ 431 h 455"/>
              <a:gd name="T18" fmla="*/ 8 w 455"/>
              <a:gd name="T19" fmla="*/ 447 h 455"/>
              <a:gd name="T20" fmla="*/ 89 w 455"/>
              <a:gd name="T21" fmla="*/ 213 h 455"/>
              <a:gd name="T22" fmla="*/ 84 w 455"/>
              <a:gd name="T23" fmla="*/ 181 h 455"/>
              <a:gd name="T24" fmla="*/ 186 w 455"/>
              <a:gd name="T25" fmla="*/ 80 h 455"/>
              <a:gd name="T26" fmla="*/ 219 w 455"/>
              <a:gd name="T27" fmla="*/ 86 h 455"/>
              <a:gd name="T28" fmla="*/ 447 w 455"/>
              <a:gd name="T29" fmla="*/ 8 h 455"/>
              <a:gd name="T30" fmla="*/ 446 w 455"/>
              <a:gd name="T31" fmla="*/ 114 h 455"/>
              <a:gd name="T32" fmla="*/ 435 w 455"/>
              <a:gd name="T33" fmla="*/ 115 h 455"/>
              <a:gd name="T34" fmla="*/ 417 w 455"/>
              <a:gd name="T35" fmla="*/ 118 h 455"/>
              <a:gd name="T36" fmla="*/ 406 w 455"/>
              <a:gd name="T37" fmla="*/ 120 h 455"/>
              <a:gd name="T38" fmla="*/ 395 w 455"/>
              <a:gd name="T39" fmla="*/ 122 h 455"/>
              <a:gd name="T40" fmla="*/ 385 w 455"/>
              <a:gd name="T41" fmla="*/ 125 h 455"/>
              <a:gd name="T42" fmla="*/ 374 w 455"/>
              <a:gd name="T43" fmla="*/ 128 h 455"/>
              <a:gd name="T44" fmla="*/ 366 w 455"/>
              <a:gd name="T45" fmla="*/ 130 h 455"/>
              <a:gd name="T46" fmla="*/ 355 w 455"/>
              <a:gd name="T47" fmla="*/ 134 h 455"/>
              <a:gd name="T48" fmla="*/ 345 w 455"/>
              <a:gd name="T49" fmla="*/ 138 h 455"/>
              <a:gd name="T50" fmla="*/ 326 w 455"/>
              <a:gd name="T51" fmla="*/ 146 h 455"/>
              <a:gd name="T52" fmla="*/ 288 w 455"/>
              <a:gd name="T53" fmla="*/ 166 h 455"/>
              <a:gd name="T54" fmla="*/ 286 w 455"/>
              <a:gd name="T55" fmla="*/ 170 h 455"/>
              <a:gd name="T56" fmla="*/ 186 w 455"/>
              <a:gd name="T57" fmla="*/ 283 h 455"/>
              <a:gd name="T58" fmla="*/ 170 w 455"/>
              <a:gd name="T59" fmla="*/ 282 h 455"/>
              <a:gd name="T60" fmla="*/ 146 w 455"/>
              <a:gd name="T61" fmla="*/ 325 h 455"/>
              <a:gd name="T62" fmla="*/ 128 w 455"/>
              <a:gd name="T63" fmla="*/ 373 h 455"/>
              <a:gd name="T64" fmla="*/ 120 w 455"/>
              <a:gd name="T65" fmla="*/ 404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55" h="455">
                <a:moveTo>
                  <a:pt x="451" y="0"/>
                </a:moveTo>
                <a:cubicBezTo>
                  <a:pt x="368" y="5"/>
                  <a:pt x="287" y="31"/>
                  <a:pt x="217" y="77"/>
                </a:cubicBezTo>
                <a:cubicBezTo>
                  <a:pt x="207" y="74"/>
                  <a:pt x="196" y="72"/>
                  <a:pt x="186" y="72"/>
                </a:cubicBezTo>
                <a:cubicBezTo>
                  <a:pt x="155" y="72"/>
                  <a:pt x="127" y="84"/>
                  <a:pt x="106" y="106"/>
                </a:cubicBezTo>
                <a:cubicBezTo>
                  <a:pt x="87" y="127"/>
                  <a:pt x="76" y="153"/>
                  <a:pt x="76" y="181"/>
                </a:cubicBezTo>
                <a:cubicBezTo>
                  <a:pt x="76" y="192"/>
                  <a:pt x="78" y="202"/>
                  <a:pt x="81" y="212"/>
                </a:cubicBezTo>
                <a:cubicBezTo>
                  <a:pt x="33" y="283"/>
                  <a:pt x="5" y="366"/>
                  <a:pt x="0" y="451"/>
                </a:cubicBezTo>
                <a:cubicBezTo>
                  <a:pt x="0" y="455"/>
                  <a:pt x="0" y="455"/>
                  <a:pt x="0" y="455"/>
                </a:cubicBezTo>
                <a:cubicBezTo>
                  <a:pt x="189" y="455"/>
                  <a:pt x="189" y="455"/>
                  <a:pt x="189" y="455"/>
                </a:cubicBezTo>
                <a:cubicBezTo>
                  <a:pt x="189" y="452"/>
                  <a:pt x="189" y="452"/>
                  <a:pt x="189" y="452"/>
                </a:cubicBezTo>
                <a:cubicBezTo>
                  <a:pt x="203" y="313"/>
                  <a:pt x="313" y="203"/>
                  <a:pt x="452" y="189"/>
                </a:cubicBezTo>
                <a:cubicBezTo>
                  <a:pt x="455" y="189"/>
                  <a:pt x="455" y="189"/>
                  <a:pt x="455" y="189"/>
                </a:cubicBezTo>
                <a:cubicBezTo>
                  <a:pt x="455" y="0"/>
                  <a:pt x="455" y="0"/>
                  <a:pt x="455" y="0"/>
                </a:cubicBezTo>
                <a:lnTo>
                  <a:pt x="451" y="0"/>
                </a:lnTo>
                <a:close/>
                <a:moveTo>
                  <a:pt x="120" y="404"/>
                </a:moveTo>
                <a:cubicBezTo>
                  <a:pt x="120" y="406"/>
                  <a:pt x="119" y="408"/>
                  <a:pt x="119" y="410"/>
                </a:cubicBezTo>
                <a:cubicBezTo>
                  <a:pt x="118" y="415"/>
                  <a:pt x="117" y="421"/>
                  <a:pt x="116" y="426"/>
                </a:cubicBezTo>
                <a:cubicBezTo>
                  <a:pt x="116" y="428"/>
                  <a:pt x="116" y="430"/>
                  <a:pt x="115" y="431"/>
                </a:cubicBezTo>
                <a:cubicBezTo>
                  <a:pt x="115" y="437"/>
                  <a:pt x="114" y="442"/>
                  <a:pt x="114" y="447"/>
                </a:cubicBezTo>
                <a:cubicBezTo>
                  <a:pt x="8" y="447"/>
                  <a:pt x="8" y="447"/>
                  <a:pt x="8" y="447"/>
                </a:cubicBezTo>
                <a:cubicBezTo>
                  <a:pt x="14" y="364"/>
                  <a:pt x="41" y="284"/>
                  <a:pt x="88" y="215"/>
                </a:cubicBezTo>
                <a:cubicBezTo>
                  <a:pt x="89" y="213"/>
                  <a:pt x="89" y="213"/>
                  <a:pt x="89" y="213"/>
                </a:cubicBezTo>
                <a:cubicBezTo>
                  <a:pt x="89" y="211"/>
                  <a:pt x="89" y="211"/>
                  <a:pt x="89" y="211"/>
                </a:cubicBezTo>
                <a:cubicBezTo>
                  <a:pt x="86" y="202"/>
                  <a:pt x="84" y="192"/>
                  <a:pt x="84" y="181"/>
                </a:cubicBezTo>
                <a:cubicBezTo>
                  <a:pt x="84" y="155"/>
                  <a:pt x="94" y="131"/>
                  <a:pt x="112" y="112"/>
                </a:cubicBezTo>
                <a:cubicBezTo>
                  <a:pt x="131" y="91"/>
                  <a:pt x="157" y="80"/>
                  <a:pt x="186" y="80"/>
                </a:cubicBezTo>
                <a:cubicBezTo>
                  <a:pt x="196" y="80"/>
                  <a:pt x="207" y="82"/>
                  <a:pt x="217" y="85"/>
                </a:cubicBezTo>
                <a:cubicBezTo>
                  <a:pt x="219" y="86"/>
                  <a:pt x="219" y="86"/>
                  <a:pt x="219" y="86"/>
                </a:cubicBezTo>
                <a:cubicBezTo>
                  <a:pt x="220" y="85"/>
                  <a:pt x="220" y="85"/>
                  <a:pt x="220" y="85"/>
                </a:cubicBezTo>
                <a:cubicBezTo>
                  <a:pt x="288" y="40"/>
                  <a:pt x="367" y="14"/>
                  <a:pt x="447" y="8"/>
                </a:cubicBezTo>
                <a:cubicBezTo>
                  <a:pt x="447" y="114"/>
                  <a:pt x="447" y="114"/>
                  <a:pt x="447" y="114"/>
                </a:cubicBezTo>
                <a:cubicBezTo>
                  <a:pt x="447" y="114"/>
                  <a:pt x="446" y="114"/>
                  <a:pt x="446" y="114"/>
                </a:cubicBezTo>
                <a:cubicBezTo>
                  <a:pt x="443" y="114"/>
                  <a:pt x="440" y="114"/>
                  <a:pt x="438" y="115"/>
                </a:cubicBezTo>
                <a:cubicBezTo>
                  <a:pt x="437" y="115"/>
                  <a:pt x="436" y="115"/>
                  <a:pt x="435" y="115"/>
                </a:cubicBezTo>
                <a:cubicBezTo>
                  <a:pt x="432" y="115"/>
                  <a:pt x="429" y="116"/>
                  <a:pt x="426" y="116"/>
                </a:cubicBezTo>
                <a:cubicBezTo>
                  <a:pt x="423" y="117"/>
                  <a:pt x="420" y="117"/>
                  <a:pt x="417" y="118"/>
                </a:cubicBezTo>
                <a:cubicBezTo>
                  <a:pt x="416" y="118"/>
                  <a:pt x="415" y="118"/>
                  <a:pt x="414" y="118"/>
                </a:cubicBezTo>
                <a:cubicBezTo>
                  <a:pt x="411" y="119"/>
                  <a:pt x="409" y="119"/>
                  <a:pt x="406" y="120"/>
                </a:cubicBezTo>
                <a:cubicBezTo>
                  <a:pt x="405" y="120"/>
                  <a:pt x="404" y="120"/>
                  <a:pt x="403" y="120"/>
                </a:cubicBezTo>
                <a:cubicBezTo>
                  <a:pt x="400" y="121"/>
                  <a:pt x="398" y="121"/>
                  <a:pt x="395" y="122"/>
                </a:cubicBezTo>
                <a:cubicBezTo>
                  <a:pt x="395" y="122"/>
                  <a:pt x="395" y="122"/>
                  <a:pt x="395" y="122"/>
                </a:cubicBezTo>
                <a:cubicBezTo>
                  <a:pt x="392" y="123"/>
                  <a:pt x="388" y="124"/>
                  <a:pt x="385" y="125"/>
                </a:cubicBezTo>
                <a:cubicBezTo>
                  <a:pt x="382" y="126"/>
                  <a:pt x="378" y="127"/>
                  <a:pt x="375" y="128"/>
                </a:cubicBezTo>
                <a:cubicBezTo>
                  <a:pt x="375" y="128"/>
                  <a:pt x="375" y="128"/>
                  <a:pt x="374" y="128"/>
                </a:cubicBezTo>
                <a:cubicBezTo>
                  <a:pt x="372" y="129"/>
                  <a:pt x="369" y="129"/>
                  <a:pt x="366" y="130"/>
                </a:cubicBezTo>
                <a:cubicBezTo>
                  <a:pt x="366" y="130"/>
                  <a:pt x="366" y="130"/>
                  <a:pt x="366" y="130"/>
                </a:cubicBezTo>
                <a:cubicBezTo>
                  <a:pt x="364" y="131"/>
                  <a:pt x="362" y="132"/>
                  <a:pt x="360" y="132"/>
                </a:cubicBezTo>
                <a:cubicBezTo>
                  <a:pt x="358" y="133"/>
                  <a:pt x="357" y="133"/>
                  <a:pt x="355" y="134"/>
                </a:cubicBezTo>
                <a:cubicBezTo>
                  <a:pt x="354" y="134"/>
                  <a:pt x="353" y="135"/>
                  <a:pt x="353" y="135"/>
                </a:cubicBezTo>
                <a:cubicBezTo>
                  <a:pt x="350" y="136"/>
                  <a:pt x="347" y="137"/>
                  <a:pt x="345" y="138"/>
                </a:cubicBezTo>
                <a:cubicBezTo>
                  <a:pt x="342" y="139"/>
                  <a:pt x="339" y="140"/>
                  <a:pt x="336" y="142"/>
                </a:cubicBezTo>
                <a:cubicBezTo>
                  <a:pt x="333" y="143"/>
                  <a:pt x="329" y="144"/>
                  <a:pt x="326" y="146"/>
                </a:cubicBezTo>
                <a:cubicBezTo>
                  <a:pt x="324" y="147"/>
                  <a:pt x="321" y="148"/>
                  <a:pt x="318" y="150"/>
                </a:cubicBezTo>
                <a:cubicBezTo>
                  <a:pt x="308" y="155"/>
                  <a:pt x="298" y="160"/>
                  <a:pt x="288" y="166"/>
                </a:cubicBezTo>
                <a:cubicBezTo>
                  <a:pt x="286" y="168"/>
                  <a:pt x="286" y="168"/>
                  <a:pt x="286" y="168"/>
                </a:cubicBezTo>
                <a:cubicBezTo>
                  <a:pt x="286" y="170"/>
                  <a:pt x="286" y="170"/>
                  <a:pt x="286" y="170"/>
                </a:cubicBezTo>
                <a:cubicBezTo>
                  <a:pt x="287" y="174"/>
                  <a:pt x="287" y="178"/>
                  <a:pt x="287" y="181"/>
                </a:cubicBezTo>
                <a:cubicBezTo>
                  <a:pt x="287" y="237"/>
                  <a:pt x="241" y="283"/>
                  <a:pt x="186" y="283"/>
                </a:cubicBezTo>
                <a:cubicBezTo>
                  <a:pt x="182" y="283"/>
                  <a:pt x="177" y="282"/>
                  <a:pt x="173" y="282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4"/>
                  <a:pt x="169" y="284"/>
                  <a:pt x="169" y="284"/>
                </a:cubicBezTo>
                <a:cubicBezTo>
                  <a:pt x="160" y="297"/>
                  <a:pt x="153" y="311"/>
                  <a:pt x="146" y="325"/>
                </a:cubicBezTo>
                <a:cubicBezTo>
                  <a:pt x="145" y="328"/>
                  <a:pt x="144" y="330"/>
                  <a:pt x="143" y="333"/>
                </a:cubicBezTo>
                <a:cubicBezTo>
                  <a:pt x="137" y="346"/>
                  <a:pt x="132" y="359"/>
                  <a:pt x="128" y="373"/>
                </a:cubicBezTo>
                <a:cubicBezTo>
                  <a:pt x="128" y="375"/>
                  <a:pt x="127" y="376"/>
                  <a:pt x="127" y="378"/>
                </a:cubicBezTo>
                <a:cubicBezTo>
                  <a:pt x="124" y="387"/>
                  <a:pt x="122" y="395"/>
                  <a:pt x="120" y="404"/>
                </a:cubicBezTo>
                <a:close/>
              </a:path>
            </a:pathLst>
          </a:custGeom>
          <a:solidFill>
            <a:srgbClr val="FFCA7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cs typeface="+mn-ea"/>
              <a:sym typeface="+mn-lt"/>
            </a:endParaRPr>
          </a:p>
        </p:txBody>
      </p:sp>
      <p:sp>
        <p:nvSpPr>
          <p:cNvPr id="27" name="Freeform 114"/>
          <p:cNvSpPr>
            <a:spLocks noEditPoints="1"/>
          </p:cNvSpPr>
          <p:nvPr/>
        </p:nvSpPr>
        <p:spPr bwMode="auto">
          <a:xfrm>
            <a:off x="4631814" y="1659666"/>
            <a:ext cx="1088604" cy="1088605"/>
          </a:xfrm>
          <a:custGeom>
            <a:avLst/>
            <a:gdLst>
              <a:gd name="T0" fmla="*/ 0 w 455"/>
              <a:gd name="T1" fmla="*/ 189 h 455"/>
              <a:gd name="T2" fmla="*/ 266 w 455"/>
              <a:gd name="T3" fmla="*/ 452 h 455"/>
              <a:gd name="T4" fmla="*/ 455 w 455"/>
              <a:gd name="T5" fmla="*/ 455 h 455"/>
              <a:gd name="T6" fmla="*/ 374 w 455"/>
              <a:gd name="T7" fmla="*/ 212 h 455"/>
              <a:gd name="T8" fmla="*/ 349 w 455"/>
              <a:gd name="T9" fmla="*/ 106 h 455"/>
              <a:gd name="T10" fmla="*/ 237 w 455"/>
              <a:gd name="T11" fmla="*/ 77 h 455"/>
              <a:gd name="T12" fmla="*/ 0 w 455"/>
              <a:gd name="T13" fmla="*/ 0 h 455"/>
              <a:gd name="T14" fmla="*/ 327 w 455"/>
              <a:gd name="T15" fmla="*/ 373 h 455"/>
              <a:gd name="T16" fmla="*/ 309 w 455"/>
              <a:gd name="T17" fmla="*/ 325 h 455"/>
              <a:gd name="T18" fmla="*/ 285 w 455"/>
              <a:gd name="T19" fmla="*/ 282 h 455"/>
              <a:gd name="T20" fmla="*/ 269 w 455"/>
              <a:gd name="T21" fmla="*/ 283 h 455"/>
              <a:gd name="T22" fmla="*/ 169 w 455"/>
              <a:gd name="T23" fmla="*/ 170 h 455"/>
              <a:gd name="T24" fmla="*/ 167 w 455"/>
              <a:gd name="T25" fmla="*/ 166 h 455"/>
              <a:gd name="T26" fmla="*/ 129 w 455"/>
              <a:gd name="T27" fmla="*/ 146 h 455"/>
              <a:gd name="T28" fmla="*/ 110 w 455"/>
              <a:gd name="T29" fmla="*/ 138 h 455"/>
              <a:gd name="T30" fmla="*/ 100 w 455"/>
              <a:gd name="T31" fmla="*/ 134 h 455"/>
              <a:gd name="T32" fmla="*/ 89 w 455"/>
              <a:gd name="T33" fmla="*/ 130 h 455"/>
              <a:gd name="T34" fmla="*/ 81 w 455"/>
              <a:gd name="T35" fmla="*/ 128 h 455"/>
              <a:gd name="T36" fmla="*/ 70 w 455"/>
              <a:gd name="T37" fmla="*/ 125 h 455"/>
              <a:gd name="T38" fmla="*/ 60 w 455"/>
              <a:gd name="T39" fmla="*/ 122 h 455"/>
              <a:gd name="T40" fmla="*/ 49 w 455"/>
              <a:gd name="T41" fmla="*/ 120 h 455"/>
              <a:gd name="T42" fmla="*/ 38 w 455"/>
              <a:gd name="T43" fmla="*/ 118 h 455"/>
              <a:gd name="T44" fmla="*/ 20 w 455"/>
              <a:gd name="T45" fmla="*/ 115 h 455"/>
              <a:gd name="T46" fmla="*/ 9 w 455"/>
              <a:gd name="T47" fmla="*/ 114 h 455"/>
              <a:gd name="T48" fmla="*/ 8 w 455"/>
              <a:gd name="T49" fmla="*/ 8 h 455"/>
              <a:gd name="T50" fmla="*/ 236 w 455"/>
              <a:gd name="T51" fmla="*/ 86 h 455"/>
              <a:gd name="T52" fmla="*/ 269 w 455"/>
              <a:gd name="T53" fmla="*/ 80 h 455"/>
              <a:gd name="T54" fmla="*/ 371 w 455"/>
              <a:gd name="T55" fmla="*/ 181 h 455"/>
              <a:gd name="T56" fmla="*/ 366 w 455"/>
              <a:gd name="T57" fmla="*/ 213 h 455"/>
              <a:gd name="T58" fmla="*/ 447 w 455"/>
              <a:gd name="T59" fmla="*/ 447 h 455"/>
              <a:gd name="T60" fmla="*/ 340 w 455"/>
              <a:gd name="T61" fmla="*/ 431 h 455"/>
              <a:gd name="T62" fmla="*/ 336 w 455"/>
              <a:gd name="T63" fmla="*/ 410 h 455"/>
              <a:gd name="T64" fmla="*/ 328 w 455"/>
              <a:gd name="T65" fmla="*/ 378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55" h="455">
                <a:moveTo>
                  <a:pt x="0" y="0"/>
                </a:moveTo>
                <a:cubicBezTo>
                  <a:pt x="0" y="189"/>
                  <a:pt x="0" y="189"/>
                  <a:pt x="0" y="189"/>
                </a:cubicBezTo>
                <a:cubicBezTo>
                  <a:pt x="3" y="189"/>
                  <a:pt x="3" y="189"/>
                  <a:pt x="3" y="189"/>
                </a:cubicBezTo>
                <a:cubicBezTo>
                  <a:pt x="142" y="203"/>
                  <a:pt x="252" y="313"/>
                  <a:pt x="266" y="452"/>
                </a:cubicBezTo>
                <a:cubicBezTo>
                  <a:pt x="266" y="455"/>
                  <a:pt x="266" y="455"/>
                  <a:pt x="266" y="455"/>
                </a:cubicBezTo>
                <a:cubicBezTo>
                  <a:pt x="455" y="455"/>
                  <a:pt x="455" y="455"/>
                  <a:pt x="455" y="455"/>
                </a:cubicBezTo>
                <a:cubicBezTo>
                  <a:pt x="455" y="451"/>
                  <a:pt x="455" y="451"/>
                  <a:pt x="455" y="451"/>
                </a:cubicBezTo>
                <a:cubicBezTo>
                  <a:pt x="450" y="366"/>
                  <a:pt x="422" y="283"/>
                  <a:pt x="374" y="212"/>
                </a:cubicBezTo>
                <a:cubicBezTo>
                  <a:pt x="377" y="202"/>
                  <a:pt x="379" y="192"/>
                  <a:pt x="379" y="181"/>
                </a:cubicBezTo>
                <a:cubicBezTo>
                  <a:pt x="379" y="153"/>
                  <a:pt x="368" y="127"/>
                  <a:pt x="349" y="106"/>
                </a:cubicBezTo>
                <a:cubicBezTo>
                  <a:pt x="328" y="84"/>
                  <a:pt x="300" y="72"/>
                  <a:pt x="269" y="72"/>
                </a:cubicBezTo>
                <a:cubicBezTo>
                  <a:pt x="259" y="72"/>
                  <a:pt x="248" y="74"/>
                  <a:pt x="237" y="77"/>
                </a:cubicBezTo>
                <a:cubicBezTo>
                  <a:pt x="168" y="31"/>
                  <a:pt x="87" y="5"/>
                  <a:pt x="4" y="0"/>
                </a:cubicBezTo>
                <a:lnTo>
                  <a:pt x="0" y="0"/>
                </a:lnTo>
                <a:close/>
                <a:moveTo>
                  <a:pt x="328" y="378"/>
                </a:moveTo>
                <a:cubicBezTo>
                  <a:pt x="328" y="376"/>
                  <a:pt x="327" y="375"/>
                  <a:pt x="327" y="373"/>
                </a:cubicBezTo>
                <a:cubicBezTo>
                  <a:pt x="323" y="359"/>
                  <a:pt x="318" y="346"/>
                  <a:pt x="312" y="333"/>
                </a:cubicBezTo>
                <a:cubicBezTo>
                  <a:pt x="311" y="330"/>
                  <a:pt x="310" y="328"/>
                  <a:pt x="309" y="325"/>
                </a:cubicBezTo>
                <a:cubicBezTo>
                  <a:pt x="302" y="311"/>
                  <a:pt x="294" y="297"/>
                  <a:pt x="286" y="284"/>
                </a:cubicBezTo>
                <a:cubicBezTo>
                  <a:pt x="285" y="282"/>
                  <a:pt x="285" y="282"/>
                  <a:pt x="285" y="282"/>
                </a:cubicBezTo>
                <a:cubicBezTo>
                  <a:pt x="282" y="282"/>
                  <a:pt x="282" y="282"/>
                  <a:pt x="282" y="282"/>
                </a:cubicBezTo>
                <a:cubicBezTo>
                  <a:pt x="278" y="282"/>
                  <a:pt x="273" y="283"/>
                  <a:pt x="269" y="283"/>
                </a:cubicBezTo>
                <a:cubicBezTo>
                  <a:pt x="214" y="283"/>
                  <a:pt x="168" y="237"/>
                  <a:pt x="168" y="181"/>
                </a:cubicBezTo>
                <a:cubicBezTo>
                  <a:pt x="168" y="178"/>
                  <a:pt x="168" y="174"/>
                  <a:pt x="169" y="170"/>
                </a:cubicBezTo>
                <a:cubicBezTo>
                  <a:pt x="169" y="168"/>
                  <a:pt x="169" y="168"/>
                  <a:pt x="169" y="168"/>
                </a:cubicBezTo>
                <a:cubicBezTo>
                  <a:pt x="167" y="166"/>
                  <a:pt x="167" y="166"/>
                  <a:pt x="167" y="166"/>
                </a:cubicBezTo>
                <a:cubicBezTo>
                  <a:pt x="157" y="160"/>
                  <a:pt x="147" y="155"/>
                  <a:pt x="136" y="150"/>
                </a:cubicBezTo>
                <a:cubicBezTo>
                  <a:pt x="134" y="148"/>
                  <a:pt x="131" y="147"/>
                  <a:pt x="129" y="146"/>
                </a:cubicBezTo>
                <a:cubicBezTo>
                  <a:pt x="126" y="144"/>
                  <a:pt x="122" y="143"/>
                  <a:pt x="119" y="142"/>
                </a:cubicBezTo>
                <a:cubicBezTo>
                  <a:pt x="116" y="140"/>
                  <a:pt x="113" y="139"/>
                  <a:pt x="110" y="138"/>
                </a:cubicBezTo>
                <a:cubicBezTo>
                  <a:pt x="108" y="137"/>
                  <a:pt x="105" y="136"/>
                  <a:pt x="102" y="135"/>
                </a:cubicBezTo>
                <a:cubicBezTo>
                  <a:pt x="102" y="135"/>
                  <a:pt x="101" y="134"/>
                  <a:pt x="100" y="134"/>
                </a:cubicBezTo>
                <a:cubicBezTo>
                  <a:pt x="98" y="133"/>
                  <a:pt x="97" y="133"/>
                  <a:pt x="95" y="132"/>
                </a:cubicBezTo>
                <a:cubicBezTo>
                  <a:pt x="93" y="132"/>
                  <a:pt x="91" y="131"/>
                  <a:pt x="89" y="130"/>
                </a:cubicBezTo>
                <a:cubicBezTo>
                  <a:pt x="89" y="130"/>
                  <a:pt x="89" y="130"/>
                  <a:pt x="89" y="130"/>
                </a:cubicBezTo>
                <a:cubicBezTo>
                  <a:pt x="86" y="129"/>
                  <a:pt x="83" y="129"/>
                  <a:pt x="81" y="128"/>
                </a:cubicBezTo>
                <a:cubicBezTo>
                  <a:pt x="80" y="128"/>
                  <a:pt x="80" y="128"/>
                  <a:pt x="80" y="128"/>
                </a:cubicBezTo>
                <a:cubicBezTo>
                  <a:pt x="77" y="127"/>
                  <a:pt x="73" y="126"/>
                  <a:pt x="70" y="125"/>
                </a:cubicBezTo>
                <a:cubicBezTo>
                  <a:pt x="67" y="124"/>
                  <a:pt x="63" y="123"/>
                  <a:pt x="60" y="122"/>
                </a:cubicBezTo>
                <a:cubicBezTo>
                  <a:pt x="60" y="122"/>
                  <a:pt x="60" y="122"/>
                  <a:pt x="60" y="122"/>
                </a:cubicBezTo>
                <a:cubicBezTo>
                  <a:pt x="57" y="121"/>
                  <a:pt x="55" y="121"/>
                  <a:pt x="52" y="120"/>
                </a:cubicBezTo>
                <a:cubicBezTo>
                  <a:pt x="51" y="120"/>
                  <a:pt x="50" y="120"/>
                  <a:pt x="49" y="120"/>
                </a:cubicBezTo>
                <a:cubicBezTo>
                  <a:pt x="46" y="119"/>
                  <a:pt x="44" y="119"/>
                  <a:pt x="41" y="118"/>
                </a:cubicBezTo>
                <a:cubicBezTo>
                  <a:pt x="40" y="118"/>
                  <a:pt x="39" y="118"/>
                  <a:pt x="38" y="118"/>
                </a:cubicBezTo>
                <a:cubicBezTo>
                  <a:pt x="35" y="117"/>
                  <a:pt x="32" y="117"/>
                  <a:pt x="29" y="116"/>
                </a:cubicBezTo>
                <a:cubicBezTo>
                  <a:pt x="26" y="116"/>
                  <a:pt x="23" y="115"/>
                  <a:pt x="20" y="115"/>
                </a:cubicBezTo>
                <a:cubicBezTo>
                  <a:pt x="19" y="115"/>
                  <a:pt x="18" y="115"/>
                  <a:pt x="17" y="115"/>
                </a:cubicBezTo>
                <a:cubicBezTo>
                  <a:pt x="15" y="114"/>
                  <a:pt x="12" y="114"/>
                  <a:pt x="9" y="114"/>
                </a:cubicBezTo>
                <a:cubicBezTo>
                  <a:pt x="9" y="114"/>
                  <a:pt x="8" y="114"/>
                  <a:pt x="8" y="114"/>
                </a:cubicBezTo>
                <a:cubicBezTo>
                  <a:pt x="8" y="8"/>
                  <a:pt x="8" y="8"/>
                  <a:pt x="8" y="8"/>
                </a:cubicBezTo>
                <a:cubicBezTo>
                  <a:pt x="88" y="14"/>
                  <a:pt x="167" y="40"/>
                  <a:pt x="235" y="85"/>
                </a:cubicBezTo>
                <a:cubicBezTo>
                  <a:pt x="236" y="86"/>
                  <a:pt x="236" y="86"/>
                  <a:pt x="236" y="86"/>
                </a:cubicBezTo>
                <a:cubicBezTo>
                  <a:pt x="238" y="85"/>
                  <a:pt x="238" y="85"/>
                  <a:pt x="238" y="85"/>
                </a:cubicBezTo>
                <a:cubicBezTo>
                  <a:pt x="248" y="82"/>
                  <a:pt x="259" y="80"/>
                  <a:pt x="269" y="80"/>
                </a:cubicBezTo>
                <a:cubicBezTo>
                  <a:pt x="298" y="80"/>
                  <a:pt x="324" y="91"/>
                  <a:pt x="343" y="112"/>
                </a:cubicBezTo>
                <a:cubicBezTo>
                  <a:pt x="361" y="131"/>
                  <a:pt x="371" y="155"/>
                  <a:pt x="371" y="181"/>
                </a:cubicBezTo>
                <a:cubicBezTo>
                  <a:pt x="371" y="192"/>
                  <a:pt x="369" y="202"/>
                  <a:pt x="366" y="211"/>
                </a:cubicBezTo>
                <a:cubicBezTo>
                  <a:pt x="366" y="213"/>
                  <a:pt x="366" y="213"/>
                  <a:pt x="366" y="213"/>
                </a:cubicBezTo>
                <a:cubicBezTo>
                  <a:pt x="367" y="215"/>
                  <a:pt x="367" y="215"/>
                  <a:pt x="367" y="215"/>
                </a:cubicBezTo>
                <a:cubicBezTo>
                  <a:pt x="414" y="284"/>
                  <a:pt x="441" y="364"/>
                  <a:pt x="447" y="447"/>
                </a:cubicBezTo>
                <a:cubicBezTo>
                  <a:pt x="341" y="447"/>
                  <a:pt x="341" y="447"/>
                  <a:pt x="341" y="447"/>
                </a:cubicBezTo>
                <a:cubicBezTo>
                  <a:pt x="341" y="442"/>
                  <a:pt x="340" y="437"/>
                  <a:pt x="340" y="431"/>
                </a:cubicBezTo>
                <a:cubicBezTo>
                  <a:pt x="339" y="430"/>
                  <a:pt x="339" y="428"/>
                  <a:pt x="339" y="426"/>
                </a:cubicBezTo>
                <a:cubicBezTo>
                  <a:pt x="338" y="421"/>
                  <a:pt x="337" y="415"/>
                  <a:pt x="336" y="410"/>
                </a:cubicBezTo>
                <a:cubicBezTo>
                  <a:pt x="336" y="408"/>
                  <a:pt x="335" y="406"/>
                  <a:pt x="335" y="404"/>
                </a:cubicBezTo>
                <a:cubicBezTo>
                  <a:pt x="333" y="395"/>
                  <a:pt x="331" y="387"/>
                  <a:pt x="328" y="378"/>
                </a:cubicBezTo>
                <a:close/>
              </a:path>
            </a:pathLst>
          </a:custGeom>
          <a:solidFill>
            <a:srgbClr val="FFA48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cs typeface="+mn-ea"/>
              <a:sym typeface="+mn-lt"/>
            </a:endParaRPr>
          </a:p>
        </p:txBody>
      </p:sp>
      <p:sp>
        <p:nvSpPr>
          <p:cNvPr id="34" name="Freeform 115"/>
          <p:cNvSpPr>
            <a:spLocks noEditPoints="1"/>
          </p:cNvSpPr>
          <p:nvPr/>
        </p:nvSpPr>
        <p:spPr bwMode="auto">
          <a:xfrm>
            <a:off x="3423582" y="2867898"/>
            <a:ext cx="1088604" cy="1088605"/>
          </a:xfrm>
          <a:custGeom>
            <a:avLst/>
            <a:gdLst>
              <a:gd name="T0" fmla="*/ 455 w 455"/>
              <a:gd name="T1" fmla="*/ 266 h 455"/>
              <a:gd name="T2" fmla="*/ 189 w 455"/>
              <a:gd name="T3" fmla="*/ 3 h 455"/>
              <a:gd name="T4" fmla="*/ 0 w 455"/>
              <a:gd name="T5" fmla="*/ 0 h 455"/>
              <a:gd name="T6" fmla="*/ 81 w 455"/>
              <a:gd name="T7" fmla="*/ 243 h 455"/>
              <a:gd name="T8" fmla="*/ 106 w 455"/>
              <a:gd name="T9" fmla="*/ 349 h 455"/>
              <a:gd name="T10" fmla="*/ 217 w 455"/>
              <a:gd name="T11" fmla="*/ 378 h 455"/>
              <a:gd name="T12" fmla="*/ 455 w 455"/>
              <a:gd name="T13" fmla="*/ 455 h 455"/>
              <a:gd name="T14" fmla="*/ 128 w 455"/>
              <a:gd name="T15" fmla="*/ 82 h 455"/>
              <a:gd name="T16" fmla="*/ 146 w 455"/>
              <a:gd name="T17" fmla="*/ 130 h 455"/>
              <a:gd name="T18" fmla="*/ 170 w 455"/>
              <a:gd name="T19" fmla="*/ 174 h 455"/>
              <a:gd name="T20" fmla="*/ 186 w 455"/>
              <a:gd name="T21" fmla="*/ 172 h 455"/>
              <a:gd name="T22" fmla="*/ 286 w 455"/>
              <a:gd name="T23" fmla="*/ 285 h 455"/>
              <a:gd name="T24" fmla="*/ 288 w 455"/>
              <a:gd name="T25" fmla="*/ 289 h 455"/>
              <a:gd name="T26" fmla="*/ 326 w 455"/>
              <a:gd name="T27" fmla="*/ 309 h 455"/>
              <a:gd name="T28" fmla="*/ 345 w 455"/>
              <a:gd name="T29" fmla="*/ 317 h 455"/>
              <a:gd name="T30" fmla="*/ 355 w 455"/>
              <a:gd name="T31" fmla="*/ 321 h 455"/>
              <a:gd name="T32" fmla="*/ 366 w 455"/>
              <a:gd name="T33" fmla="*/ 325 h 455"/>
              <a:gd name="T34" fmla="*/ 374 w 455"/>
              <a:gd name="T35" fmla="*/ 327 h 455"/>
              <a:gd name="T36" fmla="*/ 385 w 455"/>
              <a:gd name="T37" fmla="*/ 330 h 455"/>
              <a:gd name="T38" fmla="*/ 395 w 455"/>
              <a:gd name="T39" fmla="*/ 333 h 455"/>
              <a:gd name="T40" fmla="*/ 406 w 455"/>
              <a:gd name="T41" fmla="*/ 335 h 455"/>
              <a:gd name="T42" fmla="*/ 417 w 455"/>
              <a:gd name="T43" fmla="*/ 337 h 455"/>
              <a:gd name="T44" fmla="*/ 435 w 455"/>
              <a:gd name="T45" fmla="*/ 340 h 455"/>
              <a:gd name="T46" fmla="*/ 446 w 455"/>
              <a:gd name="T47" fmla="*/ 341 h 455"/>
              <a:gd name="T48" fmla="*/ 447 w 455"/>
              <a:gd name="T49" fmla="*/ 447 h 455"/>
              <a:gd name="T50" fmla="*/ 219 w 455"/>
              <a:gd name="T51" fmla="*/ 369 h 455"/>
              <a:gd name="T52" fmla="*/ 186 w 455"/>
              <a:gd name="T53" fmla="*/ 375 h 455"/>
              <a:gd name="T54" fmla="*/ 84 w 455"/>
              <a:gd name="T55" fmla="*/ 274 h 455"/>
              <a:gd name="T56" fmla="*/ 89 w 455"/>
              <a:gd name="T57" fmla="*/ 242 h 455"/>
              <a:gd name="T58" fmla="*/ 8 w 455"/>
              <a:gd name="T59" fmla="*/ 8 h 455"/>
              <a:gd name="T60" fmla="*/ 115 w 455"/>
              <a:gd name="T61" fmla="*/ 24 h 455"/>
              <a:gd name="T62" fmla="*/ 119 w 455"/>
              <a:gd name="T63" fmla="*/ 45 h 455"/>
              <a:gd name="T64" fmla="*/ 127 w 455"/>
              <a:gd name="T65" fmla="*/ 77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55" h="455">
                <a:moveTo>
                  <a:pt x="455" y="455"/>
                </a:moveTo>
                <a:cubicBezTo>
                  <a:pt x="455" y="266"/>
                  <a:pt x="455" y="266"/>
                  <a:pt x="455" y="266"/>
                </a:cubicBezTo>
                <a:cubicBezTo>
                  <a:pt x="452" y="266"/>
                  <a:pt x="452" y="266"/>
                  <a:pt x="452" y="266"/>
                </a:cubicBezTo>
                <a:cubicBezTo>
                  <a:pt x="313" y="252"/>
                  <a:pt x="203" y="142"/>
                  <a:pt x="189" y="3"/>
                </a:cubicBezTo>
                <a:cubicBezTo>
                  <a:pt x="189" y="0"/>
                  <a:pt x="189" y="0"/>
                  <a:pt x="18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"/>
                  <a:pt x="0" y="4"/>
                  <a:pt x="0" y="4"/>
                </a:cubicBezTo>
                <a:cubicBezTo>
                  <a:pt x="5" y="89"/>
                  <a:pt x="33" y="172"/>
                  <a:pt x="81" y="243"/>
                </a:cubicBezTo>
                <a:cubicBezTo>
                  <a:pt x="78" y="253"/>
                  <a:pt x="76" y="263"/>
                  <a:pt x="76" y="274"/>
                </a:cubicBezTo>
                <a:cubicBezTo>
                  <a:pt x="76" y="302"/>
                  <a:pt x="87" y="328"/>
                  <a:pt x="106" y="349"/>
                </a:cubicBezTo>
                <a:cubicBezTo>
                  <a:pt x="127" y="371"/>
                  <a:pt x="155" y="383"/>
                  <a:pt x="186" y="383"/>
                </a:cubicBezTo>
                <a:cubicBezTo>
                  <a:pt x="196" y="383"/>
                  <a:pt x="207" y="381"/>
                  <a:pt x="217" y="378"/>
                </a:cubicBezTo>
                <a:cubicBezTo>
                  <a:pt x="287" y="424"/>
                  <a:pt x="368" y="450"/>
                  <a:pt x="451" y="455"/>
                </a:cubicBezTo>
                <a:lnTo>
                  <a:pt x="455" y="455"/>
                </a:lnTo>
                <a:close/>
                <a:moveTo>
                  <a:pt x="127" y="77"/>
                </a:moveTo>
                <a:cubicBezTo>
                  <a:pt x="127" y="79"/>
                  <a:pt x="128" y="80"/>
                  <a:pt x="128" y="82"/>
                </a:cubicBezTo>
                <a:cubicBezTo>
                  <a:pt x="132" y="96"/>
                  <a:pt x="137" y="109"/>
                  <a:pt x="143" y="122"/>
                </a:cubicBezTo>
                <a:cubicBezTo>
                  <a:pt x="144" y="125"/>
                  <a:pt x="145" y="127"/>
                  <a:pt x="146" y="130"/>
                </a:cubicBezTo>
                <a:cubicBezTo>
                  <a:pt x="153" y="144"/>
                  <a:pt x="160" y="158"/>
                  <a:pt x="169" y="171"/>
                </a:cubicBezTo>
                <a:cubicBezTo>
                  <a:pt x="170" y="174"/>
                  <a:pt x="170" y="174"/>
                  <a:pt x="170" y="174"/>
                </a:cubicBezTo>
                <a:cubicBezTo>
                  <a:pt x="173" y="173"/>
                  <a:pt x="173" y="173"/>
                  <a:pt x="173" y="173"/>
                </a:cubicBezTo>
                <a:cubicBezTo>
                  <a:pt x="177" y="173"/>
                  <a:pt x="182" y="172"/>
                  <a:pt x="186" y="172"/>
                </a:cubicBezTo>
                <a:cubicBezTo>
                  <a:pt x="241" y="172"/>
                  <a:pt x="287" y="218"/>
                  <a:pt x="287" y="274"/>
                </a:cubicBezTo>
                <a:cubicBezTo>
                  <a:pt x="287" y="277"/>
                  <a:pt x="287" y="281"/>
                  <a:pt x="286" y="285"/>
                </a:cubicBezTo>
                <a:cubicBezTo>
                  <a:pt x="286" y="287"/>
                  <a:pt x="286" y="287"/>
                  <a:pt x="286" y="287"/>
                </a:cubicBezTo>
                <a:cubicBezTo>
                  <a:pt x="288" y="289"/>
                  <a:pt x="288" y="289"/>
                  <a:pt x="288" y="289"/>
                </a:cubicBezTo>
                <a:cubicBezTo>
                  <a:pt x="298" y="295"/>
                  <a:pt x="308" y="300"/>
                  <a:pt x="318" y="305"/>
                </a:cubicBezTo>
                <a:cubicBezTo>
                  <a:pt x="321" y="307"/>
                  <a:pt x="324" y="308"/>
                  <a:pt x="326" y="309"/>
                </a:cubicBezTo>
                <a:cubicBezTo>
                  <a:pt x="329" y="311"/>
                  <a:pt x="333" y="312"/>
                  <a:pt x="336" y="314"/>
                </a:cubicBezTo>
                <a:cubicBezTo>
                  <a:pt x="339" y="315"/>
                  <a:pt x="342" y="316"/>
                  <a:pt x="345" y="317"/>
                </a:cubicBezTo>
                <a:cubicBezTo>
                  <a:pt x="347" y="318"/>
                  <a:pt x="350" y="319"/>
                  <a:pt x="353" y="320"/>
                </a:cubicBezTo>
                <a:cubicBezTo>
                  <a:pt x="353" y="320"/>
                  <a:pt x="354" y="321"/>
                  <a:pt x="355" y="321"/>
                </a:cubicBezTo>
                <a:cubicBezTo>
                  <a:pt x="357" y="322"/>
                  <a:pt x="358" y="322"/>
                  <a:pt x="360" y="323"/>
                </a:cubicBezTo>
                <a:cubicBezTo>
                  <a:pt x="362" y="323"/>
                  <a:pt x="364" y="324"/>
                  <a:pt x="366" y="325"/>
                </a:cubicBezTo>
                <a:cubicBezTo>
                  <a:pt x="366" y="325"/>
                  <a:pt x="366" y="325"/>
                  <a:pt x="366" y="325"/>
                </a:cubicBezTo>
                <a:cubicBezTo>
                  <a:pt x="369" y="326"/>
                  <a:pt x="372" y="327"/>
                  <a:pt x="374" y="327"/>
                </a:cubicBezTo>
                <a:cubicBezTo>
                  <a:pt x="375" y="327"/>
                  <a:pt x="375" y="327"/>
                  <a:pt x="375" y="328"/>
                </a:cubicBezTo>
                <a:cubicBezTo>
                  <a:pt x="378" y="329"/>
                  <a:pt x="382" y="329"/>
                  <a:pt x="385" y="330"/>
                </a:cubicBezTo>
                <a:cubicBezTo>
                  <a:pt x="388" y="331"/>
                  <a:pt x="392" y="332"/>
                  <a:pt x="395" y="333"/>
                </a:cubicBezTo>
                <a:cubicBezTo>
                  <a:pt x="395" y="333"/>
                  <a:pt x="395" y="333"/>
                  <a:pt x="395" y="333"/>
                </a:cubicBezTo>
                <a:cubicBezTo>
                  <a:pt x="398" y="334"/>
                  <a:pt x="400" y="334"/>
                  <a:pt x="403" y="335"/>
                </a:cubicBezTo>
                <a:cubicBezTo>
                  <a:pt x="404" y="335"/>
                  <a:pt x="405" y="335"/>
                  <a:pt x="406" y="335"/>
                </a:cubicBezTo>
                <a:cubicBezTo>
                  <a:pt x="409" y="336"/>
                  <a:pt x="411" y="336"/>
                  <a:pt x="414" y="337"/>
                </a:cubicBezTo>
                <a:cubicBezTo>
                  <a:pt x="415" y="337"/>
                  <a:pt x="416" y="337"/>
                  <a:pt x="417" y="337"/>
                </a:cubicBezTo>
                <a:cubicBezTo>
                  <a:pt x="420" y="338"/>
                  <a:pt x="423" y="338"/>
                  <a:pt x="426" y="339"/>
                </a:cubicBezTo>
                <a:cubicBezTo>
                  <a:pt x="429" y="339"/>
                  <a:pt x="432" y="340"/>
                  <a:pt x="435" y="340"/>
                </a:cubicBezTo>
                <a:cubicBezTo>
                  <a:pt x="436" y="340"/>
                  <a:pt x="437" y="340"/>
                  <a:pt x="438" y="340"/>
                </a:cubicBezTo>
                <a:cubicBezTo>
                  <a:pt x="440" y="341"/>
                  <a:pt x="443" y="341"/>
                  <a:pt x="446" y="341"/>
                </a:cubicBezTo>
                <a:cubicBezTo>
                  <a:pt x="446" y="341"/>
                  <a:pt x="447" y="341"/>
                  <a:pt x="447" y="341"/>
                </a:cubicBezTo>
                <a:cubicBezTo>
                  <a:pt x="447" y="447"/>
                  <a:pt x="447" y="447"/>
                  <a:pt x="447" y="447"/>
                </a:cubicBezTo>
                <a:cubicBezTo>
                  <a:pt x="367" y="442"/>
                  <a:pt x="288" y="415"/>
                  <a:pt x="220" y="371"/>
                </a:cubicBezTo>
                <a:cubicBezTo>
                  <a:pt x="219" y="369"/>
                  <a:pt x="219" y="369"/>
                  <a:pt x="219" y="369"/>
                </a:cubicBezTo>
                <a:cubicBezTo>
                  <a:pt x="217" y="370"/>
                  <a:pt x="217" y="370"/>
                  <a:pt x="217" y="370"/>
                </a:cubicBezTo>
                <a:cubicBezTo>
                  <a:pt x="207" y="373"/>
                  <a:pt x="196" y="375"/>
                  <a:pt x="186" y="375"/>
                </a:cubicBezTo>
                <a:cubicBezTo>
                  <a:pt x="157" y="375"/>
                  <a:pt x="131" y="364"/>
                  <a:pt x="112" y="343"/>
                </a:cubicBezTo>
                <a:cubicBezTo>
                  <a:pt x="94" y="324"/>
                  <a:pt x="84" y="300"/>
                  <a:pt x="84" y="274"/>
                </a:cubicBezTo>
                <a:cubicBezTo>
                  <a:pt x="84" y="263"/>
                  <a:pt x="86" y="253"/>
                  <a:pt x="89" y="244"/>
                </a:cubicBezTo>
                <a:cubicBezTo>
                  <a:pt x="89" y="242"/>
                  <a:pt x="89" y="242"/>
                  <a:pt x="89" y="242"/>
                </a:cubicBezTo>
                <a:cubicBezTo>
                  <a:pt x="88" y="240"/>
                  <a:pt x="88" y="240"/>
                  <a:pt x="88" y="240"/>
                </a:cubicBezTo>
                <a:cubicBezTo>
                  <a:pt x="41" y="171"/>
                  <a:pt x="14" y="91"/>
                  <a:pt x="8" y="8"/>
                </a:cubicBezTo>
                <a:cubicBezTo>
                  <a:pt x="114" y="8"/>
                  <a:pt x="114" y="8"/>
                  <a:pt x="114" y="8"/>
                </a:cubicBezTo>
                <a:cubicBezTo>
                  <a:pt x="114" y="13"/>
                  <a:pt x="115" y="18"/>
                  <a:pt x="115" y="24"/>
                </a:cubicBezTo>
                <a:cubicBezTo>
                  <a:pt x="116" y="25"/>
                  <a:pt x="116" y="27"/>
                  <a:pt x="116" y="29"/>
                </a:cubicBezTo>
                <a:cubicBezTo>
                  <a:pt x="117" y="34"/>
                  <a:pt x="118" y="40"/>
                  <a:pt x="119" y="45"/>
                </a:cubicBezTo>
                <a:cubicBezTo>
                  <a:pt x="119" y="47"/>
                  <a:pt x="120" y="49"/>
                  <a:pt x="120" y="51"/>
                </a:cubicBezTo>
                <a:cubicBezTo>
                  <a:pt x="122" y="60"/>
                  <a:pt x="124" y="68"/>
                  <a:pt x="127" y="77"/>
                </a:cubicBezTo>
                <a:close/>
              </a:path>
            </a:pathLst>
          </a:custGeom>
          <a:solidFill>
            <a:srgbClr val="7CACB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cs typeface="+mn-ea"/>
              <a:sym typeface="+mn-lt"/>
            </a:endParaRPr>
          </a:p>
        </p:txBody>
      </p:sp>
      <p:sp>
        <p:nvSpPr>
          <p:cNvPr id="46" name="Freeform 116"/>
          <p:cNvSpPr>
            <a:spLocks noEditPoints="1"/>
          </p:cNvSpPr>
          <p:nvPr/>
        </p:nvSpPr>
        <p:spPr bwMode="auto">
          <a:xfrm>
            <a:off x="4631814" y="2867898"/>
            <a:ext cx="1088604" cy="1088605"/>
          </a:xfrm>
          <a:custGeom>
            <a:avLst/>
            <a:gdLst>
              <a:gd name="T0" fmla="*/ 237 w 455"/>
              <a:gd name="T1" fmla="*/ 378 h 455"/>
              <a:gd name="T2" fmla="*/ 349 w 455"/>
              <a:gd name="T3" fmla="*/ 349 h 455"/>
              <a:gd name="T4" fmla="*/ 374 w 455"/>
              <a:gd name="T5" fmla="*/ 243 h 455"/>
              <a:gd name="T6" fmla="*/ 455 w 455"/>
              <a:gd name="T7" fmla="*/ 0 h 455"/>
              <a:gd name="T8" fmla="*/ 266 w 455"/>
              <a:gd name="T9" fmla="*/ 3 h 455"/>
              <a:gd name="T10" fmla="*/ 0 w 455"/>
              <a:gd name="T11" fmla="*/ 266 h 455"/>
              <a:gd name="T12" fmla="*/ 4 w 455"/>
              <a:gd name="T13" fmla="*/ 455 h 455"/>
              <a:gd name="T14" fmla="*/ 336 w 455"/>
              <a:gd name="T15" fmla="*/ 45 h 455"/>
              <a:gd name="T16" fmla="*/ 340 w 455"/>
              <a:gd name="T17" fmla="*/ 24 h 455"/>
              <a:gd name="T18" fmla="*/ 447 w 455"/>
              <a:gd name="T19" fmla="*/ 8 h 455"/>
              <a:gd name="T20" fmla="*/ 366 w 455"/>
              <a:gd name="T21" fmla="*/ 242 h 455"/>
              <a:gd name="T22" fmla="*/ 371 w 455"/>
              <a:gd name="T23" fmla="*/ 274 h 455"/>
              <a:gd name="T24" fmla="*/ 269 w 455"/>
              <a:gd name="T25" fmla="*/ 375 h 455"/>
              <a:gd name="T26" fmla="*/ 236 w 455"/>
              <a:gd name="T27" fmla="*/ 369 h 455"/>
              <a:gd name="T28" fmla="*/ 8 w 455"/>
              <a:gd name="T29" fmla="*/ 447 h 455"/>
              <a:gd name="T30" fmla="*/ 9 w 455"/>
              <a:gd name="T31" fmla="*/ 341 h 455"/>
              <a:gd name="T32" fmla="*/ 20 w 455"/>
              <a:gd name="T33" fmla="*/ 340 h 455"/>
              <a:gd name="T34" fmla="*/ 38 w 455"/>
              <a:gd name="T35" fmla="*/ 337 h 455"/>
              <a:gd name="T36" fmla="*/ 49 w 455"/>
              <a:gd name="T37" fmla="*/ 335 h 455"/>
              <a:gd name="T38" fmla="*/ 60 w 455"/>
              <a:gd name="T39" fmla="*/ 333 h 455"/>
              <a:gd name="T40" fmla="*/ 70 w 455"/>
              <a:gd name="T41" fmla="*/ 330 h 455"/>
              <a:gd name="T42" fmla="*/ 81 w 455"/>
              <a:gd name="T43" fmla="*/ 327 h 455"/>
              <a:gd name="T44" fmla="*/ 89 w 455"/>
              <a:gd name="T45" fmla="*/ 325 h 455"/>
              <a:gd name="T46" fmla="*/ 100 w 455"/>
              <a:gd name="T47" fmla="*/ 321 h 455"/>
              <a:gd name="T48" fmla="*/ 110 w 455"/>
              <a:gd name="T49" fmla="*/ 317 h 455"/>
              <a:gd name="T50" fmla="*/ 129 w 455"/>
              <a:gd name="T51" fmla="*/ 309 h 455"/>
              <a:gd name="T52" fmla="*/ 167 w 455"/>
              <a:gd name="T53" fmla="*/ 289 h 455"/>
              <a:gd name="T54" fmla="*/ 169 w 455"/>
              <a:gd name="T55" fmla="*/ 285 h 455"/>
              <a:gd name="T56" fmla="*/ 269 w 455"/>
              <a:gd name="T57" fmla="*/ 172 h 455"/>
              <a:gd name="T58" fmla="*/ 285 w 455"/>
              <a:gd name="T59" fmla="*/ 174 h 455"/>
              <a:gd name="T60" fmla="*/ 309 w 455"/>
              <a:gd name="T61" fmla="*/ 130 h 455"/>
              <a:gd name="T62" fmla="*/ 327 w 455"/>
              <a:gd name="T63" fmla="*/ 82 h 455"/>
              <a:gd name="T64" fmla="*/ 335 w 455"/>
              <a:gd name="T65" fmla="*/ 51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55" h="455">
                <a:moveTo>
                  <a:pt x="4" y="455"/>
                </a:moveTo>
                <a:cubicBezTo>
                  <a:pt x="87" y="450"/>
                  <a:pt x="168" y="424"/>
                  <a:pt x="237" y="378"/>
                </a:cubicBezTo>
                <a:cubicBezTo>
                  <a:pt x="248" y="381"/>
                  <a:pt x="259" y="383"/>
                  <a:pt x="269" y="383"/>
                </a:cubicBezTo>
                <a:cubicBezTo>
                  <a:pt x="300" y="383"/>
                  <a:pt x="328" y="371"/>
                  <a:pt x="349" y="349"/>
                </a:cubicBezTo>
                <a:cubicBezTo>
                  <a:pt x="368" y="328"/>
                  <a:pt x="379" y="302"/>
                  <a:pt x="379" y="274"/>
                </a:cubicBezTo>
                <a:cubicBezTo>
                  <a:pt x="379" y="263"/>
                  <a:pt x="377" y="253"/>
                  <a:pt x="374" y="243"/>
                </a:cubicBezTo>
                <a:cubicBezTo>
                  <a:pt x="422" y="172"/>
                  <a:pt x="450" y="89"/>
                  <a:pt x="455" y="4"/>
                </a:cubicBezTo>
                <a:cubicBezTo>
                  <a:pt x="455" y="0"/>
                  <a:pt x="455" y="0"/>
                  <a:pt x="455" y="0"/>
                </a:cubicBezTo>
                <a:cubicBezTo>
                  <a:pt x="266" y="0"/>
                  <a:pt x="266" y="0"/>
                  <a:pt x="266" y="0"/>
                </a:cubicBezTo>
                <a:cubicBezTo>
                  <a:pt x="266" y="3"/>
                  <a:pt x="266" y="3"/>
                  <a:pt x="266" y="3"/>
                </a:cubicBezTo>
                <a:cubicBezTo>
                  <a:pt x="252" y="142"/>
                  <a:pt x="142" y="252"/>
                  <a:pt x="3" y="266"/>
                </a:cubicBezTo>
                <a:cubicBezTo>
                  <a:pt x="0" y="266"/>
                  <a:pt x="0" y="266"/>
                  <a:pt x="0" y="266"/>
                </a:cubicBezTo>
                <a:cubicBezTo>
                  <a:pt x="0" y="455"/>
                  <a:pt x="0" y="455"/>
                  <a:pt x="0" y="455"/>
                </a:cubicBezTo>
                <a:lnTo>
                  <a:pt x="4" y="455"/>
                </a:lnTo>
                <a:close/>
                <a:moveTo>
                  <a:pt x="335" y="51"/>
                </a:moveTo>
                <a:cubicBezTo>
                  <a:pt x="335" y="49"/>
                  <a:pt x="336" y="47"/>
                  <a:pt x="336" y="45"/>
                </a:cubicBezTo>
                <a:cubicBezTo>
                  <a:pt x="337" y="40"/>
                  <a:pt x="338" y="34"/>
                  <a:pt x="339" y="29"/>
                </a:cubicBezTo>
                <a:cubicBezTo>
                  <a:pt x="339" y="27"/>
                  <a:pt x="339" y="25"/>
                  <a:pt x="340" y="24"/>
                </a:cubicBezTo>
                <a:cubicBezTo>
                  <a:pt x="340" y="18"/>
                  <a:pt x="341" y="13"/>
                  <a:pt x="341" y="8"/>
                </a:cubicBezTo>
                <a:cubicBezTo>
                  <a:pt x="447" y="8"/>
                  <a:pt x="447" y="8"/>
                  <a:pt x="447" y="8"/>
                </a:cubicBezTo>
                <a:cubicBezTo>
                  <a:pt x="441" y="91"/>
                  <a:pt x="414" y="171"/>
                  <a:pt x="367" y="240"/>
                </a:cubicBezTo>
                <a:cubicBezTo>
                  <a:pt x="366" y="242"/>
                  <a:pt x="366" y="242"/>
                  <a:pt x="366" y="242"/>
                </a:cubicBezTo>
                <a:cubicBezTo>
                  <a:pt x="366" y="244"/>
                  <a:pt x="366" y="244"/>
                  <a:pt x="366" y="244"/>
                </a:cubicBezTo>
                <a:cubicBezTo>
                  <a:pt x="369" y="253"/>
                  <a:pt x="371" y="263"/>
                  <a:pt x="371" y="274"/>
                </a:cubicBezTo>
                <a:cubicBezTo>
                  <a:pt x="371" y="300"/>
                  <a:pt x="361" y="324"/>
                  <a:pt x="343" y="343"/>
                </a:cubicBezTo>
                <a:cubicBezTo>
                  <a:pt x="324" y="364"/>
                  <a:pt x="298" y="375"/>
                  <a:pt x="269" y="375"/>
                </a:cubicBezTo>
                <a:cubicBezTo>
                  <a:pt x="259" y="375"/>
                  <a:pt x="248" y="373"/>
                  <a:pt x="238" y="370"/>
                </a:cubicBezTo>
                <a:cubicBezTo>
                  <a:pt x="236" y="369"/>
                  <a:pt x="236" y="369"/>
                  <a:pt x="236" y="369"/>
                </a:cubicBezTo>
                <a:cubicBezTo>
                  <a:pt x="235" y="371"/>
                  <a:pt x="235" y="371"/>
                  <a:pt x="235" y="371"/>
                </a:cubicBezTo>
                <a:cubicBezTo>
                  <a:pt x="167" y="415"/>
                  <a:pt x="88" y="442"/>
                  <a:pt x="8" y="447"/>
                </a:cubicBezTo>
                <a:cubicBezTo>
                  <a:pt x="8" y="341"/>
                  <a:pt x="8" y="341"/>
                  <a:pt x="8" y="341"/>
                </a:cubicBezTo>
                <a:cubicBezTo>
                  <a:pt x="8" y="341"/>
                  <a:pt x="9" y="341"/>
                  <a:pt x="9" y="341"/>
                </a:cubicBezTo>
                <a:cubicBezTo>
                  <a:pt x="12" y="341"/>
                  <a:pt x="15" y="341"/>
                  <a:pt x="17" y="340"/>
                </a:cubicBezTo>
                <a:cubicBezTo>
                  <a:pt x="18" y="340"/>
                  <a:pt x="19" y="340"/>
                  <a:pt x="20" y="340"/>
                </a:cubicBezTo>
                <a:cubicBezTo>
                  <a:pt x="23" y="340"/>
                  <a:pt x="26" y="339"/>
                  <a:pt x="29" y="339"/>
                </a:cubicBezTo>
                <a:cubicBezTo>
                  <a:pt x="32" y="338"/>
                  <a:pt x="35" y="338"/>
                  <a:pt x="38" y="337"/>
                </a:cubicBezTo>
                <a:cubicBezTo>
                  <a:pt x="39" y="337"/>
                  <a:pt x="40" y="337"/>
                  <a:pt x="41" y="337"/>
                </a:cubicBezTo>
                <a:cubicBezTo>
                  <a:pt x="44" y="336"/>
                  <a:pt x="46" y="336"/>
                  <a:pt x="49" y="335"/>
                </a:cubicBezTo>
                <a:cubicBezTo>
                  <a:pt x="50" y="335"/>
                  <a:pt x="51" y="335"/>
                  <a:pt x="52" y="335"/>
                </a:cubicBezTo>
                <a:cubicBezTo>
                  <a:pt x="55" y="334"/>
                  <a:pt x="57" y="334"/>
                  <a:pt x="60" y="333"/>
                </a:cubicBezTo>
                <a:cubicBezTo>
                  <a:pt x="60" y="333"/>
                  <a:pt x="60" y="333"/>
                  <a:pt x="60" y="333"/>
                </a:cubicBezTo>
                <a:cubicBezTo>
                  <a:pt x="63" y="332"/>
                  <a:pt x="67" y="331"/>
                  <a:pt x="70" y="330"/>
                </a:cubicBezTo>
                <a:cubicBezTo>
                  <a:pt x="73" y="329"/>
                  <a:pt x="77" y="329"/>
                  <a:pt x="80" y="328"/>
                </a:cubicBezTo>
                <a:cubicBezTo>
                  <a:pt x="80" y="327"/>
                  <a:pt x="80" y="327"/>
                  <a:pt x="81" y="327"/>
                </a:cubicBezTo>
                <a:cubicBezTo>
                  <a:pt x="83" y="327"/>
                  <a:pt x="86" y="326"/>
                  <a:pt x="89" y="325"/>
                </a:cubicBezTo>
                <a:cubicBezTo>
                  <a:pt x="89" y="325"/>
                  <a:pt x="89" y="325"/>
                  <a:pt x="89" y="325"/>
                </a:cubicBezTo>
                <a:cubicBezTo>
                  <a:pt x="91" y="324"/>
                  <a:pt x="93" y="323"/>
                  <a:pt x="95" y="323"/>
                </a:cubicBezTo>
                <a:cubicBezTo>
                  <a:pt x="97" y="322"/>
                  <a:pt x="98" y="322"/>
                  <a:pt x="100" y="321"/>
                </a:cubicBezTo>
                <a:cubicBezTo>
                  <a:pt x="101" y="321"/>
                  <a:pt x="102" y="320"/>
                  <a:pt x="102" y="320"/>
                </a:cubicBezTo>
                <a:cubicBezTo>
                  <a:pt x="105" y="319"/>
                  <a:pt x="108" y="318"/>
                  <a:pt x="110" y="317"/>
                </a:cubicBezTo>
                <a:cubicBezTo>
                  <a:pt x="113" y="316"/>
                  <a:pt x="116" y="315"/>
                  <a:pt x="119" y="314"/>
                </a:cubicBezTo>
                <a:cubicBezTo>
                  <a:pt x="122" y="312"/>
                  <a:pt x="126" y="311"/>
                  <a:pt x="129" y="309"/>
                </a:cubicBezTo>
                <a:cubicBezTo>
                  <a:pt x="131" y="308"/>
                  <a:pt x="134" y="307"/>
                  <a:pt x="136" y="305"/>
                </a:cubicBezTo>
                <a:cubicBezTo>
                  <a:pt x="147" y="300"/>
                  <a:pt x="157" y="295"/>
                  <a:pt x="167" y="289"/>
                </a:cubicBezTo>
                <a:cubicBezTo>
                  <a:pt x="169" y="287"/>
                  <a:pt x="169" y="287"/>
                  <a:pt x="169" y="287"/>
                </a:cubicBezTo>
                <a:cubicBezTo>
                  <a:pt x="169" y="285"/>
                  <a:pt x="169" y="285"/>
                  <a:pt x="169" y="285"/>
                </a:cubicBezTo>
                <a:cubicBezTo>
                  <a:pt x="168" y="281"/>
                  <a:pt x="168" y="277"/>
                  <a:pt x="168" y="274"/>
                </a:cubicBezTo>
                <a:cubicBezTo>
                  <a:pt x="168" y="218"/>
                  <a:pt x="214" y="172"/>
                  <a:pt x="269" y="172"/>
                </a:cubicBezTo>
                <a:cubicBezTo>
                  <a:pt x="273" y="172"/>
                  <a:pt x="278" y="173"/>
                  <a:pt x="282" y="173"/>
                </a:cubicBezTo>
                <a:cubicBezTo>
                  <a:pt x="285" y="174"/>
                  <a:pt x="285" y="174"/>
                  <a:pt x="285" y="174"/>
                </a:cubicBezTo>
                <a:cubicBezTo>
                  <a:pt x="286" y="171"/>
                  <a:pt x="286" y="171"/>
                  <a:pt x="286" y="171"/>
                </a:cubicBezTo>
                <a:cubicBezTo>
                  <a:pt x="294" y="158"/>
                  <a:pt x="302" y="144"/>
                  <a:pt x="309" y="130"/>
                </a:cubicBezTo>
                <a:cubicBezTo>
                  <a:pt x="310" y="127"/>
                  <a:pt x="311" y="125"/>
                  <a:pt x="312" y="122"/>
                </a:cubicBezTo>
                <a:cubicBezTo>
                  <a:pt x="318" y="109"/>
                  <a:pt x="323" y="96"/>
                  <a:pt x="327" y="82"/>
                </a:cubicBezTo>
                <a:cubicBezTo>
                  <a:pt x="327" y="80"/>
                  <a:pt x="328" y="79"/>
                  <a:pt x="328" y="77"/>
                </a:cubicBezTo>
                <a:cubicBezTo>
                  <a:pt x="331" y="68"/>
                  <a:pt x="333" y="60"/>
                  <a:pt x="335" y="51"/>
                </a:cubicBezTo>
                <a:close/>
              </a:path>
            </a:pathLst>
          </a:custGeom>
          <a:solidFill>
            <a:srgbClr val="B6CEB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cs typeface="+mn-ea"/>
              <a:sym typeface="+mn-lt"/>
            </a:endParaRPr>
          </a:p>
        </p:txBody>
      </p:sp>
      <p:sp>
        <p:nvSpPr>
          <p:cNvPr id="47" name="AutoShape 112"/>
          <p:cNvSpPr/>
          <p:nvPr/>
        </p:nvSpPr>
        <p:spPr bwMode="auto">
          <a:xfrm>
            <a:off x="3722459" y="3390876"/>
            <a:ext cx="271554" cy="270357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rgbClr val="7CACB6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5173827" y="3390498"/>
            <a:ext cx="185986" cy="271113"/>
            <a:chOff x="2528974" y="2863357"/>
            <a:chExt cx="246811" cy="359779"/>
          </a:xfrm>
          <a:solidFill>
            <a:srgbClr val="B6CEBF"/>
          </a:solidFill>
        </p:grpSpPr>
        <p:sp>
          <p:nvSpPr>
            <p:cNvPr id="49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5131496" y="1946001"/>
            <a:ext cx="270651" cy="270651"/>
            <a:chOff x="3191434" y="2145028"/>
            <a:chExt cx="359165" cy="359165"/>
          </a:xfrm>
          <a:solidFill>
            <a:srgbClr val="FFA480"/>
          </a:solidFill>
        </p:grpSpPr>
        <p:sp>
          <p:nvSpPr>
            <p:cNvPr id="52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3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 flipH="1">
            <a:off x="3697233" y="1933317"/>
            <a:ext cx="270651" cy="270651"/>
            <a:chOff x="2473104" y="2145028"/>
            <a:chExt cx="359165" cy="359165"/>
          </a:xfrm>
          <a:solidFill>
            <a:srgbClr val="FFCA7E"/>
          </a:solidFill>
        </p:grpSpPr>
        <p:sp>
          <p:nvSpPr>
            <p:cNvPr id="56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" name="矩形 2" descr="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"/>
          <p:cNvSpPr/>
          <p:nvPr/>
        </p:nvSpPr>
        <p:spPr>
          <a:xfrm>
            <a:off x="439598" y="1895073"/>
            <a:ext cx="2673640" cy="789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植物的血量，速度。僵尸的血量，速度，状态。植物与僵尸的逻辑，场景物品的功能与交互实现（鼠标拖拽，点击事件）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矩形 4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1825708" y="1556519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游戏设计</a:t>
            </a:r>
          </a:p>
        </p:txBody>
      </p:sp>
      <p:sp>
        <p:nvSpPr>
          <p:cNvPr id="60" name="矩形 59" descr="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"/>
          <p:cNvSpPr/>
          <p:nvPr/>
        </p:nvSpPr>
        <p:spPr>
          <a:xfrm>
            <a:off x="439598" y="3487337"/>
            <a:ext cx="2673640" cy="789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部分素材由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github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开源项目继承，但是还有许多素材需要将原版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95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植物大战僵尸解包，或者使用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ps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进行素材提取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1" name="矩形 60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1620523" y="3164354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游戏素材收集</a:t>
            </a:r>
          </a:p>
        </p:txBody>
      </p:sp>
      <p:sp>
        <p:nvSpPr>
          <p:cNvPr id="62" name="矩形 61" descr="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"/>
          <p:cNvSpPr/>
          <p:nvPr/>
        </p:nvSpPr>
        <p:spPr>
          <a:xfrm>
            <a:off x="5954887" y="1895073"/>
            <a:ext cx="2921828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Qgraphicview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框架有许多调用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api,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boundingRect()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 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,paint(), shape()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 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,collidesWith()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rPr>
              <a:t>需要学习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3" name="矩形 6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5954887" y="1556519"/>
            <a:ext cx="19768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Qgraphicview</a:t>
            </a: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框架</a:t>
            </a:r>
          </a:p>
        </p:txBody>
      </p:sp>
      <p:sp>
        <p:nvSpPr>
          <p:cNvPr id="64" name="矩形 63" descr="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"/>
          <p:cNvSpPr/>
          <p:nvPr/>
        </p:nvSpPr>
        <p:spPr>
          <a:xfrm>
            <a:off x="5954887" y="3487337"/>
            <a:ext cx="2673640" cy="1033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Qt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不像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unity 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，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unreal engine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一样支持可视化编程的框架，必须对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Qt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有较深入了解，并且对每个物体的坐标心中有数，反复调试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5" name="矩形 64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5954887" y="3164354"/>
            <a:ext cx="12105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坐标化编程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/>
        </p:nvSpPr>
        <p:spPr>
          <a:xfrm>
            <a:off x="1895003" y="4499647"/>
            <a:ext cx="5353995" cy="244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00" dirty="0">
                <a:solidFill>
                  <a:srgbClr val="F09D81"/>
                </a:solidFill>
                <a:cs typeface="+mn-ea"/>
                <a:sym typeface="+mn-lt"/>
              </a:rPr>
              <a:t>FUTURE WORK PLANNING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155552" y="1370876"/>
            <a:ext cx="4832895" cy="1449743"/>
            <a:chOff x="2040295" y="1348464"/>
            <a:chExt cx="5108822" cy="1532514"/>
          </a:xfrm>
        </p:grpSpPr>
        <p:grpSp>
          <p:nvGrpSpPr>
            <p:cNvPr id="5" name="组合 4"/>
            <p:cNvGrpSpPr/>
            <p:nvPr/>
          </p:nvGrpSpPr>
          <p:grpSpPr>
            <a:xfrm>
              <a:off x="2223223" y="1497180"/>
              <a:ext cx="4608344" cy="1268860"/>
              <a:chOff x="2736182" y="1716517"/>
              <a:chExt cx="4608344" cy="126886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4067912" y="1840947"/>
                <a:ext cx="1074579" cy="1074579"/>
              </a:xfrm>
              <a:prstGeom prst="ellipse">
                <a:avLst/>
              </a:prstGeom>
              <a:solidFill>
                <a:srgbClr val="FFA4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4065726" y="1778072"/>
                <a:ext cx="1089917" cy="11712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6600" dirty="0">
                    <a:solidFill>
                      <a:schemeClr val="bg1"/>
                    </a:solidFill>
                    <a:cs typeface="+mn-ea"/>
                    <a:sym typeface="+mn-lt"/>
                  </a:rPr>
                  <a:t>结</a:t>
                </a:r>
                <a:endParaRPr lang="zh-CN" altLang="en-US" sz="1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2736182" y="1716517"/>
                <a:ext cx="1171255" cy="12688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7200" dirty="0">
                    <a:solidFill>
                      <a:srgbClr val="7CACB6"/>
                    </a:solidFill>
                    <a:cs typeface="+mn-ea"/>
                    <a:sym typeface="+mn-lt"/>
                  </a:rPr>
                  <a:t>总</a:t>
                </a:r>
                <a:endParaRPr lang="zh-CN" altLang="en-US" dirty="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5197225" y="1716517"/>
                <a:ext cx="2147301" cy="12688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7200" dirty="0">
                    <a:solidFill>
                      <a:srgbClr val="7CACB6"/>
                    </a:solidFill>
                    <a:cs typeface="+mn-ea"/>
                    <a:sym typeface="+mn-lt"/>
                  </a:rPr>
                  <a:t>展望</a:t>
                </a:r>
                <a:endParaRPr lang="zh-CN" altLang="en-US" dirty="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11" name="直接连接符 10"/>
            <p:cNvCxnSpPr/>
            <p:nvPr/>
          </p:nvCxnSpPr>
          <p:spPr>
            <a:xfrm flipH="1">
              <a:off x="2131641" y="1600302"/>
              <a:ext cx="412023" cy="412024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2040295" y="1883586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4615700" y="2503528"/>
              <a:ext cx="362898" cy="362897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3822703" y="1397591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 flipH="1">
              <a:off x="3474430" y="1348464"/>
              <a:ext cx="362898" cy="362897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6650997" y="2492790"/>
              <a:ext cx="388187" cy="388188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/>
            <p:cNvSpPr/>
            <p:nvPr/>
          </p:nvSpPr>
          <p:spPr>
            <a:xfrm>
              <a:off x="7053969" y="2492790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4961426" y="2556194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864113" y="261695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经验总结</a:t>
            </a:r>
          </a:p>
        </p:txBody>
      </p:sp>
      <p:sp>
        <p:nvSpPr>
          <p:cNvPr id="6" name="矩形 5"/>
          <p:cNvSpPr/>
          <p:nvPr/>
        </p:nvSpPr>
        <p:spPr>
          <a:xfrm>
            <a:off x="3678165" y="655828"/>
            <a:ext cx="1787670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b="1" dirty="0">
                <a:solidFill>
                  <a:srgbClr val="7CACB6"/>
                </a:solidFill>
                <a:cs typeface="+mn-ea"/>
                <a:sym typeface="+mn-lt"/>
              </a:rPr>
              <a:t>Summary of work experience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603851" y="1204121"/>
            <a:ext cx="442494" cy="442494"/>
          </a:xfrm>
          <a:prstGeom prst="ellipse">
            <a:avLst/>
          </a:prstGeom>
          <a:solidFill>
            <a:srgbClr val="FFA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cs typeface="+mn-ea"/>
              <a:sym typeface="+mn-lt"/>
            </a:endParaRPr>
          </a:p>
        </p:txBody>
      </p:sp>
      <p:sp>
        <p:nvSpPr>
          <p:cNvPr id="7" name="矩形 6" descr="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"/>
          <p:cNvSpPr/>
          <p:nvPr/>
        </p:nvSpPr>
        <p:spPr>
          <a:xfrm>
            <a:off x="1149975" y="1483893"/>
            <a:ext cx="3124428" cy="789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学习一门技术，可以花一口气在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b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站上找一门课程，三四天高强度学习，了解大概原理，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api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就可以开始写项目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矩形 8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1149975" y="1208203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学习方法</a:t>
            </a:r>
          </a:p>
        </p:txBody>
      </p:sp>
      <p:sp>
        <p:nvSpPr>
          <p:cNvPr id="37" name="椭圆 36"/>
          <p:cNvSpPr/>
          <p:nvPr/>
        </p:nvSpPr>
        <p:spPr>
          <a:xfrm>
            <a:off x="4886851" y="1204121"/>
            <a:ext cx="442494" cy="442494"/>
          </a:xfrm>
          <a:prstGeom prst="ellipse">
            <a:avLst/>
          </a:prstGeom>
          <a:solidFill>
            <a:srgbClr val="FFA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cs typeface="+mn-ea"/>
              <a:sym typeface="+mn-lt"/>
            </a:endParaRPr>
          </a:p>
        </p:txBody>
      </p:sp>
      <p:sp>
        <p:nvSpPr>
          <p:cNvPr id="38" name="矩形 37" descr="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"/>
          <p:cNvSpPr/>
          <p:nvPr/>
        </p:nvSpPr>
        <p:spPr>
          <a:xfrm>
            <a:off x="5432975" y="1483893"/>
            <a:ext cx="3124428" cy="1031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在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QT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框架中，带有帮助的菜单栏，点进去可以搜索相应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api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，就可以出现这个对象的继承关系，虚函数之类的，并有相应的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demo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，不过是全英文，有一定挑战性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矩形 38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5432975" y="1208203"/>
            <a:ext cx="12105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看开发文档</a:t>
            </a:r>
          </a:p>
        </p:txBody>
      </p:sp>
      <p:sp>
        <p:nvSpPr>
          <p:cNvPr id="40" name="椭圆 39"/>
          <p:cNvSpPr/>
          <p:nvPr/>
        </p:nvSpPr>
        <p:spPr>
          <a:xfrm>
            <a:off x="603851" y="2490178"/>
            <a:ext cx="442494" cy="442494"/>
          </a:xfrm>
          <a:prstGeom prst="ellipse">
            <a:avLst/>
          </a:prstGeom>
          <a:solidFill>
            <a:srgbClr val="7CAC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cs typeface="+mn-ea"/>
              <a:sym typeface="+mn-lt"/>
            </a:endParaRPr>
          </a:p>
        </p:txBody>
      </p:sp>
      <p:sp>
        <p:nvSpPr>
          <p:cNvPr id="41" name="矩形 40" descr="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"/>
          <p:cNvSpPr/>
          <p:nvPr/>
        </p:nvSpPr>
        <p:spPr>
          <a:xfrm>
            <a:off x="1149975" y="2769950"/>
            <a:ext cx="3124428" cy="789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QT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中按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ctrl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点击相应函数，可以跳转到相应函数，可以看到函数的参数和类型，可以快速知道函数需要的参数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矩形 41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1149975" y="2494260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看源码</a:t>
            </a:r>
          </a:p>
        </p:txBody>
      </p:sp>
      <p:sp>
        <p:nvSpPr>
          <p:cNvPr id="43" name="椭圆 42"/>
          <p:cNvSpPr/>
          <p:nvPr/>
        </p:nvSpPr>
        <p:spPr>
          <a:xfrm>
            <a:off x="4886851" y="2490178"/>
            <a:ext cx="442494" cy="442494"/>
          </a:xfrm>
          <a:prstGeom prst="ellipse">
            <a:avLst/>
          </a:prstGeom>
          <a:solidFill>
            <a:srgbClr val="7CAC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cs typeface="+mn-ea"/>
              <a:sym typeface="+mn-lt"/>
            </a:endParaRPr>
          </a:p>
        </p:txBody>
      </p:sp>
      <p:sp>
        <p:nvSpPr>
          <p:cNvPr id="44" name="矩形 43" descr="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"/>
          <p:cNvSpPr/>
          <p:nvPr/>
        </p:nvSpPr>
        <p:spPr>
          <a:xfrm>
            <a:off x="5432975" y="2769950"/>
            <a:ext cx="3124428" cy="548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在看不懂代码时，不知道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api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怎么用，不知道怎么写的时候就可以使用</a:t>
            </a:r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chatgpt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快速解决问题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矩形 44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5432975" y="2494260"/>
            <a:ext cx="13356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利用</a:t>
            </a:r>
            <a:r>
              <a:rPr lang="en-US" altLang="zh-CN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chatgpt</a:t>
            </a:r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AutoShape 59"/>
          <p:cNvSpPr/>
          <p:nvPr/>
        </p:nvSpPr>
        <p:spPr bwMode="auto">
          <a:xfrm>
            <a:off x="4952979" y="2564274"/>
            <a:ext cx="277068" cy="275848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b="1" kern="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730216" y="2573115"/>
            <a:ext cx="189764" cy="276620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29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31" name="Group 124"/>
          <p:cNvGrpSpPr/>
          <p:nvPr/>
        </p:nvGrpSpPr>
        <p:grpSpPr>
          <a:xfrm>
            <a:off x="4971130" y="1292399"/>
            <a:ext cx="276620" cy="232719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32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flipH="1">
            <a:off x="687024" y="1287294"/>
            <a:ext cx="276148" cy="276148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36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6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864114" y="261695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项目拓展</a:t>
            </a:r>
          </a:p>
        </p:txBody>
      </p:sp>
      <p:sp>
        <p:nvSpPr>
          <p:cNvPr id="6" name="矩形 5"/>
          <p:cNvSpPr/>
          <p:nvPr/>
        </p:nvSpPr>
        <p:spPr>
          <a:xfrm>
            <a:off x="4050061" y="655828"/>
            <a:ext cx="104387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solidFill>
                  <a:srgbClr val="7CACB6"/>
                </a:solidFill>
                <a:cs typeface="+mn-ea"/>
                <a:sym typeface="+mn-lt"/>
              </a:rPr>
              <a:t>Future work plan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7"/>
          <p:cNvSpPr>
            <a:spLocks noChangeArrowheads="1"/>
          </p:cNvSpPr>
          <p:nvPr/>
        </p:nvSpPr>
        <p:spPr bwMode="auto">
          <a:xfrm>
            <a:off x="4268788" y="1434464"/>
            <a:ext cx="590550" cy="587375"/>
          </a:xfrm>
          <a:prstGeom prst="ellipse">
            <a:avLst/>
          </a:prstGeom>
          <a:solidFill>
            <a:srgbClr val="7CACB6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Oval 28"/>
          <p:cNvSpPr>
            <a:spLocks noChangeArrowheads="1"/>
          </p:cNvSpPr>
          <p:nvPr/>
        </p:nvSpPr>
        <p:spPr bwMode="auto">
          <a:xfrm>
            <a:off x="4268788" y="2320289"/>
            <a:ext cx="590550" cy="588963"/>
          </a:xfrm>
          <a:prstGeom prst="ellipse">
            <a:avLst/>
          </a:prstGeom>
          <a:solidFill>
            <a:srgbClr val="FFCA7E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Oval 29"/>
          <p:cNvSpPr>
            <a:spLocks noChangeArrowheads="1"/>
          </p:cNvSpPr>
          <p:nvPr/>
        </p:nvSpPr>
        <p:spPr bwMode="auto">
          <a:xfrm>
            <a:off x="4268788" y="3207702"/>
            <a:ext cx="590550" cy="588962"/>
          </a:xfrm>
          <a:prstGeom prst="ellipse">
            <a:avLst/>
          </a:prstGeom>
          <a:solidFill>
            <a:srgbClr val="FFA480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Oval 30"/>
          <p:cNvSpPr>
            <a:spLocks noChangeArrowheads="1"/>
          </p:cNvSpPr>
          <p:nvPr/>
        </p:nvSpPr>
        <p:spPr bwMode="auto">
          <a:xfrm>
            <a:off x="4268788" y="4095114"/>
            <a:ext cx="590550" cy="588963"/>
          </a:xfrm>
          <a:prstGeom prst="ellipse">
            <a:avLst/>
          </a:prstGeom>
          <a:solidFill>
            <a:srgbClr val="B6CEBF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31"/>
          <p:cNvSpPr/>
          <p:nvPr/>
        </p:nvSpPr>
        <p:spPr bwMode="auto">
          <a:xfrm>
            <a:off x="4057650" y="1223327"/>
            <a:ext cx="1012825" cy="3671887"/>
          </a:xfrm>
          <a:custGeom>
            <a:avLst/>
            <a:gdLst>
              <a:gd name="T0" fmla="*/ 416 w 833"/>
              <a:gd name="T1" fmla="*/ 2194 h 3027"/>
              <a:gd name="T2" fmla="*/ 416 w 833"/>
              <a:gd name="T3" fmla="*/ 2194 h 3027"/>
              <a:gd name="T4" fmla="*/ 102 w 833"/>
              <a:gd name="T5" fmla="*/ 1879 h 3027"/>
              <a:gd name="T6" fmla="*/ 416 w 833"/>
              <a:gd name="T7" fmla="*/ 1564 h 3027"/>
              <a:gd name="T8" fmla="*/ 416 w 833"/>
              <a:gd name="T9" fmla="*/ 1564 h 3027"/>
              <a:gd name="T10" fmla="*/ 833 w 833"/>
              <a:gd name="T11" fmla="*/ 1148 h 3027"/>
              <a:gd name="T12" fmla="*/ 416 w 833"/>
              <a:gd name="T13" fmla="*/ 731 h 3027"/>
              <a:gd name="T14" fmla="*/ 416 w 833"/>
              <a:gd name="T15" fmla="*/ 731 h 3027"/>
              <a:gd name="T16" fmla="*/ 102 w 833"/>
              <a:gd name="T17" fmla="*/ 416 h 3027"/>
              <a:gd name="T18" fmla="*/ 416 w 833"/>
              <a:gd name="T19" fmla="*/ 102 h 3027"/>
              <a:gd name="T20" fmla="*/ 416 w 833"/>
              <a:gd name="T21" fmla="*/ 0 h 3027"/>
              <a:gd name="T22" fmla="*/ 0 w 833"/>
              <a:gd name="T23" fmla="*/ 416 h 3027"/>
              <a:gd name="T24" fmla="*/ 416 w 833"/>
              <a:gd name="T25" fmla="*/ 833 h 3027"/>
              <a:gd name="T26" fmla="*/ 416 w 833"/>
              <a:gd name="T27" fmla="*/ 833 h 3027"/>
              <a:gd name="T28" fmla="*/ 731 w 833"/>
              <a:gd name="T29" fmla="*/ 1148 h 3027"/>
              <a:gd name="T30" fmla="*/ 416 w 833"/>
              <a:gd name="T31" fmla="*/ 1462 h 3027"/>
              <a:gd name="T32" fmla="*/ 416 w 833"/>
              <a:gd name="T33" fmla="*/ 1462 h 3027"/>
              <a:gd name="T34" fmla="*/ 0 w 833"/>
              <a:gd name="T35" fmla="*/ 1879 h 3027"/>
              <a:gd name="T36" fmla="*/ 416 w 833"/>
              <a:gd name="T37" fmla="*/ 2296 h 3027"/>
              <a:gd name="T38" fmla="*/ 416 w 833"/>
              <a:gd name="T39" fmla="*/ 2296 h 3027"/>
              <a:gd name="T40" fmla="*/ 731 w 833"/>
              <a:gd name="T41" fmla="*/ 2610 h 3027"/>
              <a:gd name="T42" fmla="*/ 416 w 833"/>
              <a:gd name="T43" fmla="*/ 2925 h 3027"/>
              <a:gd name="T44" fmla="*/ 416 w 833"/>
              <a:gd name="T45" fmla="*/ 3027 h 3027"/>
              <a:gd name="T46" fmla="*/ 833 w 833"/>
              <a:gd name="T47" fmla="*/ 2610 h 3027"/>
              <a:gd name="T48" fmla="*/ 416 w 833"/>
              <a:gd name="T49" fmla="*/ 2194 h 30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33" h="3027">
                <a:moveTo>
                  <a:pt x="416" y="2194"/>
                </a:moveTo>
                <a:cubicBezTo>
                  <a:pt x="416" y="2194"/>
                  <a:pt x="416" y="2194"/>
                  <a:pt x="416" y="2194"/>
                </a:cubicBezTo>
                <a:cubicBezTo>
                  <a:pt x="243" y="2194"/>
                  <a:pt x="102" y="2053"/>
                  <a:pt x="102" y="1879"/>
                </a:cubicBezTo>
                <a:cubicBezTo>
                  <a:pt x="102" y="1705"/>
                  <a:pt x="243" y="1564"/>
                  <a:pt x="416" y="1564"/>
                </a:cubicBezTo>
                <a:cubicBezTo>
                  <a:pt x="416" y="1564"/>
                  <a:pt x="416" y="1564"/>
                  <a:pt x="416" y="1564"/>
                </a:cubicBezTo>
                <a:cubicBezTo>
                  <a:pt x="647" y="1564"/>
                  <a:pt x="833" y="1378"/>
                  <a:pt x="833" y="1148"/>
                </a:cubicBezTo>
                <a:cubicBezTo>
                  <a:pt x="833" y="918"/>
                  <a:pt x="647" y="731"/>
                  <a:pt x="416" y="731"/>
                </a:cubicBezTo>
                <a:cubicBezTo>
                  <a:pt x="416" y="731"/>
                  <a:pt x="416" y="731"/>
                  <a:pt x="416" y="731"/>
                </a:cubicBezTo>
                <a:cubicBezTo>
                  <a:pt x="243" y="731"/>
                  <a:pt x="102" y="590"/>
                  <a:pt x="102" y="416"/>
                </a:cubicBezTo>
                <a:cubicBezTo>
                  <a:pt x="102" y="243"/>
                  <a:pt x="243" y="102"/>
                  <a:pt x="416" y="102"/>
                </a:cubicBezTo>
                <a:cubicBezTo>
                  <a:pt x="416" y="0"/>
                  <a:pt x="416" y="0"/>
                  <a:pt x="416" y="0"/>
                </a:cubicBezTo>
                <a:cubicBezTo>
                  <a:pt x="186" y="0"/>
                  <a:pt x="0" y="186"/>
                  <a:pt x="0" y="416"/>
                </a:cubicBezTo>
                <a:cubicBezTo>
                  <a:pt x="0" y="646"/>
                  <a:pt x="186" y="833"/>
                  <a:pt x="416" y="833"/>
                </a:cubicBezTo>
                <a:cubicBezTo>
                  <a:pt x="416" y="833"/>
                  <a:pt x="416" y="833"/>
                  <a:pt x="416" y="833"/>
                </a:cubicBezTo>
                <a:cubicBezTo>
                  <a:pt x="590" y="833"/>
                  <a:pt x="731" y="974"/>
                  <a:pt x="731" y="1148"/>
                </a:cubicBezTo>
                <a:cubicBezTo>
                  <a:pt x="731" y="1321"/>
                  <a:pt x="590" y="1462"/>
                  <a:pt x="416" y="1462"/>
                </a:cubicBezTo>
                <a:cubicBezTo>
                  <a:pt x="416" y="1462"/>
                  <a:pt x="416" y="1462"/>
                  <a:pt x="416" y="1462"/>
                </a:cubicBezTo>
                <a:cubicBezTo>
                  <a:pt x="186" y="1462"/>
                  <a:pt x="0" y="1649"/>
                  <a:pt x="0" y="1879"/>
                </a:cubicBezTo>
                <a:cubicBezTo>
                  <a:pt x="0" y="2109"/>
                  <a:pt x="186" y="2296"/>
                  <a:pt x="416" y="2296"/>
                </a:cubicBezTo>
                <a:cubicBezTo>
                  <a:pt x="416" y="2296"/>
                  <a:pt x="416" y="2296"/>
                  <a:pt x="416" y="2296"/>
                </a:cubicBezTo>
                <a:cubicBezTo>
                  <a:pt x="590" y="2296"/>
                  <a:pt x="731" y="2437"/>
                  <a:pt x="731" y="2610"/>
                </a:cubicBezTo>
                <a:cubicBezTo>
                  <a:pt x="731" y="2784"/>
                  <a:pt x="590" y="2925"/>
                  <a:pt x="416" y="2925"/>
                </a:cubicBezTo>
                <a:cubicBezTo>
                  <a:pt x="416" y="3027"/>
                  <a:pt x="416" y="3027"/>
                  <a:pt x="416" y="3027"/>
                </a:cubicBezTo>
                <a:cubicBezTo>
                  <a:pt x="647" y="3027"/>
                  <a:pt x="833" y="2841"/>
                  <a:pt x="833" y="2610"/>
                </a:cubicBezTo>
                <a:cubicBezTo>
                  <a:pt x="833" y="2380"/>
                  <a:pt x="647" y="2194"/>
                  <a:pt x="416" y="219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32"/>
          <p:cNvSpPr/>
          <p:nvPr/>
        </p:nvSpPr>
        <p:spPr bwMode="auto">
          <a:xfrm>
            <a:off x="4968875" y="1531302"/>
            <a:ext cx="269875" cy="398462"/>
          </a:xfrm>
          <a:custGeom>
            <a:avLst/>
            <a:gdLst>
              <a:gd name="T0" fmla="*/ 0 w 170"/>
              <a:gd name="T1" fmla="*/ 0 h 251"/>
              <a:gd name="T2" fmla="*/ 92 w 170"/>
              <a:gd name="T3" fmla="*/ 126 h 251"/>
              <a:gd name="T4" fmla="*/ 0 w 170"/>
              <a:gd name="T5" fmla="*/ 251 h 251"/>
              <a:gd name="T6" fmla="*/ 79 w 170"/>
              <a:gd name="T7" fmla="*/ 251 h 251"/>
              <a:gd name="T8" fmla="*/ 170 w 170"/>
              <a:gd name="T9" fmla="*/ 126 h 251"/>
              <a:gd name="T10" fmla="*/ 79 w 170"/>
              <a:gd name="T11" fmla="*/ 0 h 251"/>
              <a:gd name="T12" fmla="*/ 0 w 170"/>
              <a:gd name="T13" fmla="*/ 0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0" h="251">
                <a:moveTo>
                  <a:pt x="0" y="0"/>
                </a:moveTo>
                <a:lnTo>
                  <a:pt x="92" y="126"/>
                </a:lnTo>
                <a:lnTo>
                  <a:pt x="0" y="251"/>
                </a:lnTo>
                <a:lnTo>
                  <a:pt x="79" y="251"/>
                </a:lnTo>
                <a:lnTo>
                  <a:pt x="170" y="126"/>
                </a:lnTo>
                <a:lnTo>
                  <a:pt x="79" y="0"/>
                </a:lnTo>
                <a:lnTo>
                  <a:pt x="0" y="0"/>
                </a:lnTo>
                <a:close/>
              </a:path>
            </a:pathLst>
          </a:custGeom>
          <a:solidFill>
            <a:srgbClr val="7CACB6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33"/>
          <p:cNvSpPr/>
          <p:nvPr/>
        </p:nvSpPr>
        <p:spPr bwMode="auto">
          <a:xfrm>
            <a:off x="3906838" y="2415539"/>
            <a:ext cx="268287" cy="398463"/>
          </a:xfrm>
          <a:custGeom>
            <a:avLst/>
            <a:gdLst>
              <a:gd name="T0" fmla="*/ 169 w 169"/>
              <a:gd name="T1" fmla="*/ 251 h 251"/>
              <a:gd name="T2" fmla="*/ 78 w 169"/>
              <a:gd name="T3" fmla="*/ 126 h 251"/>
              <a:gd name="T4" fmla="*/ 169 w 169"/>
              <a:gd name="T5" fmla="*/ 0 h 251"/>
              <a:gd name="T6" fmla="*/ 91 w 169"/>
              <a:gd name="T7" fmla="*/ 0 h 251"/>
              <a:gd name="T8" fmla="*/ 0 w 169"/>
              <a:gd name="T9" fmla="*/ 126 h 251"/>
              <a:gd name="T10" fmla="*/ 91 w 169"/>
              <a:gd name="T11" fmla="*/ 251 h 251"/>
              <a:gd name="T12" fmla="*/ 169 w 169"/>
              <a:gd name="T13" fmla="*/ 251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9" h="251">
                <a:moveTo>
                  <a:pt x="169" y="251"/>
                </a:moveTo>
                <a:lnTo>
                  <a:pt x="78" y="126"/>
                </a:lnTo>
                <a:lnTo>
                  <a:pt x="169" y="0"/>
                </a:lnTo>
                <a:lnTo>
                  <a:pt x="91" y="0"/>
                </a:lnTo>
                <a:lnTo>
                  <a:pt x="0" y="126"/>
                </a:lnTo>
                <a:lnTo>
                  <a:pt x="91" y="251"/>
                </a:lnTo>
                <a:lnTo>
                  <a:pt x="169" y="251"/>
                </a:lnTo>
                <a:close/>
              </a:path>
            </a:pathLst>
          </a:custGeom>
          <a:solidFill>
            <a:srgbClr val="FFCA7E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34"/>
          <p:cNvSpPr/>
          <p:nvPr/>
        </p:nvSpPr>
        <p:spPr bwMode="auto">
          <a:xfrm>
            <a:off x="3906838" y="4190364"/>
            <a:ext cx="268287" cy="398463"/>
          </a:xfrm>
          <a:custGeom>
            <a:avLst/>
            <a:gdLst>
              <a:gd name="T0" fmla="*/ 169 w 169"/>
              <a:gd name="T1" fmla="*/ 251 h 251"/>
              <a:gd name="T2" fmla="*/ 78 w 169"/>
              <a:gd name="T3" fmla="*/ 125 h 251"/>
              <a:gd name="T4" fmla="*/ 169 w 169"/>
              <a:gd name="T5" fmla="*/ 0 h 251"/>
              <a:gd name="T6" fmla="*/ 91 w 169"/>
              <a:gd name="T7" fmla="*/ 0 h 251"/>
              <a:gd name="T8" fmla="*/ 0 w 169"/>
              <a:gd name="T9" fmla="*/ 125 h 251"/>
              <a:gd name="T10" fmla="*/ 91 w 169"/>
              <a:gd name="T11" fmla="*/ 251 h 251"/>
              <a:gd name="T12" fmla="*/ 169 w 169"/>
              <a:gd name="T13" fmla="*/ 251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9" h="251">
                <a:moveTo>
                  <a:pt x="169" y="251"/>
                </a:moveTo>
                <a:lnTo>
                  <a:pt x="78" y="125"/>
                </a:lnTo>
                <a:lnTo>
                  <a:pt x="169" y="0"/>
                </a:lnTo>
                <a:lnTo>
                  <a:pt x="91" y="0"/>
                </a:lnTo>
                <a:lnTo>
                  <a:pt x="0" y="125"/>
                </a:lnTo>
                <a:lnTo>
                  <a:pt x="91" y="251"/>
                </a:lnTo>
                <a:lnTo>
                  <a:pt x="169" y="251"/>
                </a:lnTo>
                <a:close/>
              </a:path>
            </a:pathLst>
          </a:custGeom>
          <a:solidFill>
            <a:srgbClr val="B6CEBF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35"/>
          <p:cNvSpPr/>
          <p:nvPr/>
        </p:nvSpPr>
        <p:spPr bwMode="auto">
          <a:xfrm>
            <a:off x="4968875" y="3302952"/>
            <a:ext cx="269875" cy="398462"/>
          </a:xfrm>
          <a:custGeom>
            <a:avLst/>
            <a:gdLst>
              <a:gd name="T0" fmla="*/ 0 w 170"/>
              <a:gd name="T1" fmla="*/ 0 h 251"/>
              <a:gd name="T2" fmla="*/ 92 w 170"/>
              <a:gd name="T3" fmla="*/ 126 h 251"/>
              <a:gd name="T4" fmla="*/ 0 w 170"/>
              <a:gd name="T5" fmla="*/ 251 h 251"/>
              <a:gd name="T6" fmla="*/ 79 w 170"/>
              <a:gd name="T7" fmla="*/ 251 h 251"/>
              <a:gd name="T8" fmla="*/ 170 w 170"/>
              <a:gd name="T9" fmla="*/ 126 h 251"/>
              <a:gd name="T10" fmla="*/ 79 w 170"/>
              <a:gd name="T11" fmla="*/ 0 h 251"/>
              <a:gd name="T12" fmla="*/ 0 w 170"/>
              <a:gd name="T13" fmla="*/ 0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0" h="251">
                <a:moveTo>
                  <a:pt x="0" y="0"/>
                </a:moveTo>
                <a:lnTo>
                  <a:pt x="92" y="126"/>
                </a:lnTo>
                <a:lnTo>
                  <a:pt x="0" y="251"/>
                </a:lnTo>
                <a:lnTo>
                  <a:pt x="79" y="251"/>
                </a:lnTo>
                <a:lnTo>
                  <a:pt x="170" y="126"/>
                </a:lnTo>
                <a:lnTo>
                  <a:pt x="79" y="0"/>
                </a:lnTo>
                <a:lnTo>
                  <a:pt x="0" y="0"/>
                </a:lnTo>
                <a:close/>
              </a:path>
            </a:pathLst>
          </a:custGeom>
          <a:solidFill>
            <a:srgbClr val="FFA480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AutoShape 59"/>
          <p:cNvSpPr/>
          <p:nvPr/>
        </p:nvSpPr>
        <p:spPr bwMode="auto">
          <a:xfrm>
            <a:off x="4382260" y="4233950"/>
            <a:ext cx="303046" cy="301711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33" name="Group 124"/>
          <p:cNvGrpSpPr/>
          <p:nvPr/>
        </p:nvGrpSpPr>
        <p:grpSpPr>
          <a:xfrm>
            <a:off x="4420722" y="3374914"/>
            <a:ext cx="302555" cy="254538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34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413220" y="2463750"/>
            <a:ext cx="302039" cy="302039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47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8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 flipH="1">
            <a:off x="4425359" y="1561881"/>
            <a:ext cx="302039" cy="302039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51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5238750" y="1821780"/>
            <a:ext cx="3278657" cy="28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比如天台，泳池，黑夜等地图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4" name="TextBox 61"/>
          <p:cNvSpPr txBox="1"/>
          <p:nvPr/>
        </p:nvSpPr>
        <p:spPr>
          <a:xfrm>
            <a:off x="5238751" y="1494588"/>
            <a:ext cx="20313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ea"/>
                <a:sym typeface="+mn-lt"/>
              </a:rPr>
              <a:t>开发新的地图</a:t>
            </a:r>
          </a:p>
        </p:txBody>
      </p:sp>
      <p:sp>
        <p:nvSpPr>
          <p:cNvPr id="55" name="矩形 54"/>
          <p:cNvSpPr/>
          <p:nvPr/>
        </p:nvSpPr>
        <p:spPr>
          <a:xfrm>
            <a:off x="5256214" y="3471823"/>
            <a:ext cx="3278657" cy="28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比如排山倒海，敲罐头，植物僵尸，保龄球大战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6" name="TextBox 61"/>
          <p:cNvSpPr txBox="1"/>
          <p:nvPr/>
        </p:nvSpPr>
        <p:spPr>
          <a:xfrm>
            <a:off x="5256215" y="3144631"/>
            <a:ext cx="25334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ea"/>
                <a:sym typeface="+mn-lt"/>
              </a:rPr>
              <a:t>开发新的模式</a:t>
            </a:r>
          </a:p>
        </p:txBody>
      </p:sp>
      <p:sp>
        <p:nvSpPr>
          <p:cNvPr id="57" name="矩形 56"/>
          <p:cNvSpPr/>
          <p:nvPr/>
        </p:nvSpPr>
        <p:spPr>
          <a:xfrm>
            <a:off x="543506" y="2558065"/>
            <a:ext cx="3278657" cy="4905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可以设计植物僵尸模式实现双人对战，两方同时放植物僵尸，进攻对方的房子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0" name="TextBox 61"/>
          <p:cNvSpPr txBox="1"/>
          <p:nvPr/>
        </p:nvSpPr>
        <p:spPr>
          <a:xfrm>
            <a:off x="1639019" y="2230873"/>
            <a:ext cx="2183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algn="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ea"/>
                <a:sym typeface="+mn-lt"/>
              </a:rPr>
              <a:t>开发双人对战</a:t>
            </a:r>
          </a:p>
        </p:txBody>
      </p:sp>
      <p:sp>
        <p:nvSpPr>
          <p:cNvPr id="61" name="矩形 60"/>
          <p:cNvSpPr/>
          <p:nvPr/>
        </p:nvSpPr>
        <p:spPr>
          <a:xfrm>
            <a:off x="543506" y="4208108"/>
            <a:ext cx="3278657" cy="28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可以考虑继续加入原版的植物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958196" y="3880916"/>
            <a:ext cx="18639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algn="r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ea"/>
                <a:sym typeface="+mn-lt"/>
              </a:rPr>
              <a:t>加入新植物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553861" y="1590173"/>
            <a:ext cx="1074579" cy="1074579"/>
          </a:xfrm>
          <a:prstGeom prst="ellipse">
            <a:avLst/>
          </a:prstGeom>
          <a:solidFill>
            <a:srgbClr val="FFA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rgbClr val="7CACB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575625" y="1573464"/>
            <a:ext cx="103105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谢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63240" y="1481192"/>
            <a:ext cx="110799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7200">
                <a:solidFill>
                  <a:srgbClr val="7CACB6"/>
                </a:solidFill>
                <a:cs typeface="+mn-ea"/>
                <a:sym typeface="+mn-lt"/>
              </a:rPr>
              <a:t>感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7CACB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661413" y="1481192"/>
            <a:ext cx="203132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0" i="0" u="none" strike="noStrike" kern="1200" cap="none" spc="0" normalizeH="0" baseline="0" noProof="0">
                <a:ln>
                  <a:noFill/>
                </a:ln>
                <a:solidFill>
                  <a:srgbClr val="7CACB6"/>
                </a:solidFill>
                <a:effectLst/>
                <a:uLnTx/>
                <a:uFillTx/>
                <a:cs typeface="+mn-ea"/>
                <a:sym typeface="+mn-lt"/>
              </a:rPr>
              <a:t>观看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7CACB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61" b="67754"/>
          <a:stretch>
            <a:fillRect/>
          </a:stretch>
        </p:blipFill>
        <p:spPr>
          <a:xfrm rot="10800000">
            <a:off x="6726735" y="1724246"/>
            <a:ext cx="1210588" cy="654676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 flipH="1">
            <a:off x="2241922" y="1584314"/>
            <a:ext cx="412023" cy="412024"/>
          </a:xfrm>
          <a:prstGeom prst="line">
            <a:avLst/>
          </a:prstGeom>
          <a:ln w="127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2150576" y="1867598"/>
            <a:ext cx="95148" cy="95148"/>
          </a:xfrm>
          <a:prstGeom prst="ellipse">
            <a:avLst/>
          </a:prstGeom>
          <a:noFill/>
          <a:ln>
            <a:solidFill>
              <a:srgbClr val="7CAC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rgbClr val="7CACB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4615700" y="2503528"/>
            <a:ext cx="362898" cy="362897"/>
          </a:xfrm>
          <a:prstGeom prst="line">
            <a:avLst/>
          </a:prstGeom>
          <a:ln w="127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3822703" y="1397591"/>
            <a:ext cx="95148" cy="95148"/>
          </a:xfrm>
          <a:prstGeom prst="ellipse">
            <a:avLst/>
          </a:prstGeom>
          <a:noFill/>
          <a:ln>
            <a:solidFill>
              <a:srgbClr val="7CAC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rgbClr val="7CACB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3474430" y="1348464"/>
            <a:ext cx="362898" cy="362897"/>
          </a:xfrm>
          <a:prstGeom prst="line">
            <a:avLst/>
          </a:prstGeom>
          <a:ln w="127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6650997" y="2492790"/>
            <a:ext cx="388187" cy="388188"/>
          </a:xfrm>
          <a:prstGeom prst="line">
            <a:avLst/>
          </a:prstGeom>
          <a:ln w="1270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7053969" y="2492790"/>
            <a:ext cx="95148" cy="95148"/>
          </a:xfrm>
          <a:prstGeom prst="ellipse">
            <a:avLst/>
          </a:prstGeom>
          <a:noFill/>
          <a:ln>
            <a:solidFill>
              <a:srgbClr val="7CAC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rgbClr val="7CACB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4961426" y="2556194"/>
            <a:ext cx="95148" cy="95148"/>
          </a:xfrm>
          <a:prstGeom prst="ellipse">
            <a:avLst/>
          </a:prstGeom>
          <a:noFill/>
          <a:ln>
            <a:solidFill>
              <a:srgbClr val="7CAC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rgbClr val="7CACB6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9A4809-6F9A-3B37-131F-6A02684075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92"/>
          <a:stretch/>
        </p:blipFill>
        <p:spPr>
          <a:xfrm>
            <a:off x="4874457" y="224214"/>
            <a:ext cx="3558554" cy="2347535"/>
          </a:xfrm>
          <a:prstGeom prst="rect">
            <a:avLst/>
          </a:prstGeom>
          <a:effectLst>
            <a:softEdge rad="177800"/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395013C-ECE0-F445-1021-5F8EB4ECA3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79"/>
          <a:stretch/>
        </p:blipFill>
        <p:spPr>
          <a:xfrm>
            <a:off x="668788" y="224214"/>
            <a:ext cx="3566160" cy="2347535"/>
          </a:xfrm>
          <a:prstGeom prst="rect">
            <a:avLst/>
          </a:prstGeom>
          <a:effectLst>
            <a:softEdge rad="152400"/>
          </a:effec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073FDDA-DC1F-45F5-FA3C-FDBCEB3306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42"/>
          <a:stretch/>
        </p:blipFill>
        <p:spPr>
          <a:xfrm>
            <a:off x="668788" y="2491699"/>
            <a:ext cx="3666625" cy="2427586"/>
          </a:xfrm>
          <a:prstGeom prst="rect">
            <a:avLst/>
          </a:prstGeom>
          <a:effectLst>
            <a:softEdge rad="215900"/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A53ADBC-B36B-C793-B79E-B1B338E7A13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993" r="1849" b="2786"/>
          <a:stretch/>
        </p:blipFill>
        <p:spPr>
          <a:xfrm>
            <a:off x="4937761" y="2571749"/>
            <a:ext cx="3666626" cy="2405016"/>
          </a:xfrm>
          <a:prstGeom prst="rect">
            <a:avLst/>
          </a:prstGeom>
          <a:effectLst>
            <a:softEdge rad="266700"/>
          </a:effectLst>
        </p:spPr>
      </p:pic>
    </p:spTree>
    <p:extLst>
      <p:ext uri="{BB962C8B-B14F-4D97-AF65-F5344CB8AC3E}">
        <p14:creationId xmlns:p14="http://schemas.microsoft.com/office/powerpoint/2010/main" val="2012017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/>
        </p:nvSpPr>
        <p:spPr>
          <a:xfrm>
            <a:off x="1895003" y="4499647"/>
            <a:ext cx="5353995" cy="244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00" dirty="0">
                <a:solidFill>
                  <a:srgbClr val="F09D81"/>
                </a:solidFill>
                <a:cs typeface="+mn-ea"/>
                <a:sym typeface="+mn-lt"/>
              </a:rPr>
              <a:t>MARKET DATA ANALYSIS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155552" y="1370876"/>
            <a:ext cx="4832895" cy="1449743"/>
            <a:chOff x="2040295" y="1348464"/>
            <a:chExt cx="5108822" cy="1532514"/>
          </a:xfrm>
        </p:grpSpPr>
        <p:grpSp>
          <p:nvGrpSpPr>
            <p:cNvPr id="5" name="组合 4"/>
            <p:cNvGrpSpPr/>
            <p:nvPr/>
          </p:nvGrpSpPr>
          <p:grpSpPr>
            <a:xfrm>
              <a:off x="2223223" y="1497180"/>
              <a:ext cx="4608343" cy="1268860"/>
              <a:chOff x="2736182" y="1716517"/>
              <a:chExt cx="4608343" cy="126886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4067912" y="1840947"/>
                <a:ext cx="1074579" cy="1074579"/>
              </a:xfrm>
              <a:prstGeom prst="ellipse">
                <a:avLst/>
              </a:prstGeom>
              <a:solidFill>
                <a:srgbClr val="FFA4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4065727" y="1778072"/>
                <a:ext cx="1089917" cy="11712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6600" dirty="0">
                    <a:solidFill>
                      <a:schemeClr val="bg1"/>
                    </a:solidFill>
                    <a:cs typeface="+mn-ea"/>
                    <a:sym typeface="+mn-lt"/>
                  </a:rPr>
                  <a:t>目</a:t>
                </a:r>
                <a:endParaRPr lang="zh-CN" altLang="en-US" sz="1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2736182" y="1716517"/>
                <a:ext cx="1171255" cy="12688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7200" dirty="0">
                    <a:solidFill>
                      <a:srgbClr val="7CACB6"/>
                    </a:solidFill>
                    <a:cs typeface="+mn-ea"/>
                    <a:sym typeface="+mn-lt"/>
                  </a:rPr>
                  <a:t>项</a:t>
                </a:r>
                <a:endParaRPr lang="zh-CN" altLang="en-US" dirty="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5197225" y="1716517"/>
                <a:ext cx="2147300" cy="12688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7200" dirty="0">
                    <a:solidFill>
                      <a:srgbClr val="7CACB6"/>
                    </a:solidFill>
                    <a:cs typeface="+mn-ea"/>
                    <a:sym typeface="+mn-lt"/>
                  </a:rPr>
                  <a:t>思路</a:t>
                </a:r>
                <a:endParaRPr lang="zh-CN" altLang="en-US" dirty="0">
                  <a:solidFill>
                    <a:srgbClr val="7CACB6"/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11" name="直接连接符 10"/>
            <p:cNvCxnSpPr/>
            <p:nvPr/>
          </p:nvCxnSpPr>
          <p:spPr>
            <a:xfrm flipH="1">
              <a:off x="2131641" y="1600302"/>
              <a:ext cx="412023" cy="412024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2040295" y="1883586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4615700" y="2503528"/>
              <a:ext cx="362898" cy="362897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3822703" y="1397591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 flipH="1">
              <a:off x="3474430" y="1348464"/>
              <a:ext cx="362898" cy="362897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6650997" y="2492790"/>
              <a:ext cx="388187" cy="388188"/>
            </a:xfrm>
            <a:prstGeom prst="line">
              <a:avLst/>
            </a:prstGeom>
            <a:ln w="12700">
              <a:solidFill>
                <a:srgbClr val="7CAC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/>
            <p:cNvSpPr/>
            <p:nvPr/>
          </p:nvSpPr>
          <p:spPr>
            <a:xfrm>
              <a:off x="7053969" y="2492790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4961426" y="2556194"/>
              <a:ext cx="95148" cy="95148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7CACB6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662027" y="1423886"/>
            <a:ext cx="1296454" cy="1296454"/>
            <a:chOff x="1120114" y="1818322"/>
            <a:chExt cx="1097280" cy="1097280"/>
          </a:xfrm>
        </p:grpSpPr>
        <p:sp>
          <p:nvSpPr>
            <p:cNvPr id="2" name="椭圆 1"/>
            <p:cNvSpPr/>
            <p:nvPr/>
          </p:nvSpPr>
          <p:spPr>
            <a:xfrm>
              <a:off x="1120114" y="1818322"/>
              <a:ext cx="1097280" cy="1097280"/>
            </a:xfrm>
            <a:prstGeom prst="ellipse">
              <a:avLst/>
            </a:prstGeom>
            <a:noFill/>
            <a:ln>
              <a:solidFill>
                <a:srgbClr val="7CAC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1203092" y="1901301"/>
              <a:ext cx="931323" cy="931323"/>
            </a:xfrm>
            <a:prstGeom prst="ellipse">
              <a:avLst/>
            </a:prstGeom>
            <a:solidFill>
              <a:srgbClr val="7CAC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556336" y="261695"/>
            <a:ext cx="203132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7CACB6"/>
                </a:solidFill>
                <a:latin typeface="Arial"/>
                <a:ea typeface="微软雅黑"/>
              </a:defRPr>
            </a:lvl1pPr>
            <a:lvl2pPr marL="742950" indent="-28575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工作内容回顾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472810" y="920599"/>
            <a:ext cx="198379" cy="0"/>
          </a:xfrm>
          <a:prstGeom prst="line">
            <a:avLst/>
          </a:prstGeom>
          <a:ln w="19050">
            <a:solidFill>
              <a:srgbClr val="7CAC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组合 48"/>
          <p:cNvGrpSpPr/>
          <p:nvPr/>
        </p:nvGrpSpPr>
        <p:grpSpPr>
          <a:xfrm>
            <a:off x="2801070" y="1423886"/>
            <a:ext cx="1296454" cy="1296454"/>
            <a:chOff x="1120114" y="1818322"/>
            <a:chExt cx="1097280" cy="1097280"/>
          </a:xfrm>
        </p:grpSpPr>
        <p:sp>
          <p:nvSpPr>
            <p:cNvPr id="53" name="椭圆 52"/>
            <p:cNvSpPr/>
            <p:nvPr/>
          </p:nvSpPr>
          <p:spPr>
            <a:xfrm>
              <a:off x="1120114" y="1818322"/>
              <a:ext cx="1097280" cy="1097280"/>
            </a:xfrm>
            <a:prstGeom prst="ellipse">
              <a:avLst/>
            </a:prstGeom>
            <a:noFill/>
            <a:ln>
              <a:solidFill>
                <a:srgbClr val="FFA4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203092" y="1901301"/>
              <a:ext cx="931323" cy="931323"/>
            </a:xfrm>
            <a:prstGeom prst="ellipse">
              <a:avLst/>
            </a:prstGeom>
            <a:solidFill>
              <a:srgbClr val="FFA4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046477" y="1423886"/>
            <a:ext cx="1296454" cy="1296454"/>
            <a:chOff x="1120114" y="1818322"/>
            <a:chExt cx="1097280" cy="1097280"/>
          </a:xfrm>
        </p:grpSpPr>
        <p:sp>
          <p:nvSpPr>
            <p:cNvPr id="60" name="椭圆 59"/>
            <p:cNvSpPr/>
            <p:nvPr/>
          </p:nvSpPr>
          <p:spPr>
            <a:xfrm>
              <a:off x="1120114" y="1818322"/>
              <a:ext cx="1097280" cy="1097280"/>
            </a:xfrm>
            <a:prstGeom prst="ellipse">
              <a:avLst/>
            </a:prstGeom>
            <a:noFill/>
            <a:ln>
              <a:solidFill>
                <a:srgbClr val="B6CE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>
              <a:off x="1203092" y="1901301"/>
              <a:ext cx="931323" cy="931323"/>
            </a:xfrm>
            <a:prstGeom prst="ellipse">
              <a:avLst/>
            </a:prstGeom>
            <a:solidFill>
              <a:srgbClr val="B6CE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7185520" y="1423886"/>
            <a:ext cx="1296454" cy="1296454"/>
            <a:chOff x="1120114" y="1818322"/>
            <a:chExt cx="1097280" cy="1097280"/>
          </a:xfrm>
        </p:grpSpPr>
        <p:sp>
          <p:nvSpPr>
            <p:cNvPr id="67" name="椭圆 66"/>
            <p:cNvSpPr/>
            <p:nvPr/>
          </p:nvSpPr>
          <p:spPr>
            <a:xfrm>
              <a:off x="1120114" y="1818322"/>
              <a:ext cx="1097280" cy="1097280"/>
            </a:xfrm>
            <a:prstGeom prst="ellipse">
              <a:avLst/>
            </a:prstGeom>
            <a:noFill/>
            <a:ln>
              <a:solidFill>
                <a:srgbClr val="FFCA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1203092" y="1901301"/>
              <a:ext cx="931323" cy="931323"/>
            </a:xfrm>
            <a:prstGeom prst="ellipse">
              <a:avLst/>
            </a:prstGeom>
            <a:solidFill>
              <a:srgbClr val="FFCA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824996" y="2867820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进入页面</a:t>
            </a:r>
          </a:p>
        </p:txBody>
      </p:sp>
      <p:sp>
        <p:nvSpPr>
          <p:cNvPr id="72" name="矩形 71"/>
          <p:cNvSpPr/>
          <p:nvPr/>
        </p:nvSpPr>
        <p:spPr>
          <a:xfrm>
            <a:off x="2964039" y="2867820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等待页面</a:t>
            </a:r>
          </a:p>
        </p:txBody>
      </p:sp>
      <p:sp>
        <p:nvSpPr>
          <p:cNvPr id="74" name="矩形 73"/>
          <p:cNvSpPr/>
          <p:nvPr/>
        </p:nvSpPr>
        <p:spPr>
          <a:xfrm>
            <a:off x="5312039" y="2867820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主页面</a:t>
            </a:r>
          </a:p>
        </p:txBody>
      </p:sp>
      <p:sp>
        <p:nvSpPr>
          <p:cNvPr id="76" name="矩形 75"/>
          <p:cNvSpPr/>
          <p:nvPr/>
        </p:nvSpPr>
        <p:spPr>
          <a:xfrm>
            <a:off x="7331047" y="2867820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游戏页面</a:t>
            </a:r>
          </a:p>
        </p:txBody>
      </p:sp>
      <p:grpSp>
        <p:nvGrpSpPr>
          <p:cNvPr id="28" name="Group 112"/>
          <p:cNvGrpSpPr/>
          <p:nvPr/>
        </p:nvGrpSpPr>
        <p:grpSpPr>
          <a:xfrm>
            <a:off x="5470882" y="1862424"/>
            <a:ext cx="447642" cy="419378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29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31" name="AutoShape 112"/>
          <p:cNvSpPr/>
          <p:nvPr/>
        </p:nvSpPr>
        <p:spPr bwMode="auto">
          <a:xfrm>
            <a:off x="3225111" y="1848917"/>
            <a:ext cx="448369" cy="446393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680203" y="1848292"/>
            <a:ext cx="307086" cy="447643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33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1086814" y="1848674"/>
            <a:ext cx="446878" cy="446878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37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21D6F4A-0420-E2B0-CACE-F4C51A51F0CE}"/>
              </a:ext>
            </a:extLst>
          </p:cNvPr>
          <p:cNvSpPr txBox="1"/>
          <p:nvPr/>
        </p:nvSpPr>
        <p:spPr>
          <a:xfrm>
            <a:off x="200035" y="400574"/>
            <a:ext cx="537276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构造函数中</a:t>
            </a:r>
            <a:endParaRPr lang="en-US" altLang="zh-CN" sz="2400" dirty="0"/>
          </a:p>
          <a:p>
            <a:r>
              <a:rPr lang="en-US" altLang="zh-CN" sz="1400" dirty="0"/>
              <a:t>    this-&gt;resize(900,600);</a:t>
            </a:r>
          </a:p>
          <a:p>
            <a:r>
              <a:rPr lang="en-US" altLang="zh-CN" sz="1400" dirty="0"/>
              <a:t>    mpainter_1 = new QPainter(this); // </a:t>
            </a:r>
            <a:r>
              <a:rPr lang="zh-CN" altLang="en-US" sz="1400" dirty="0"/>
              <a:t>创建 </a:t>
            </a:r>
            <a:r>
              <a:rPr lang="en-US" altLang="zh-CN" sz="1400" dirty="0"/>
              <a:t>QPainter </a:t>
            </a:r>
            <a:r>
              <a:rPr lang="zh-CN" altLang="en-US" sz="1400" dirty="0"/>
              <a:t>对象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mqtimer = new QTimer(this); // </a:t>
            </a:r>
            <a:r>
              <a:rPr lang="zh-CN" altLang="en-US" sz="1400" dirty="0"/>
              <a:t>创建 </a:t>
            </a:r>
            <a:r>
              <a:rPr lang="en-US" altLang="zh-CN" sz="1400" dirty="0"/>
              <a:t>QTimer </a:t>
            </a:r>
            <a:r>
              <a:rPr lang="zh-CN" altLang="en-US" sz="1400" dirty="0"/>
              <a:t>对象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mqtimer-&gt;setInterval(4000); // </a:t>
            </a:r>
            <a:r>
              <a:rPr lang="zh-CN" altLang="en-US" sz="1400" dirty="0"/>
              <a:t>设置定时器时间间隔为 </a:t>
            </a:r>
            <a:r>
              <a:rPr lang="en-US" altLang="zh-CN" sz="1400" dirty="0"/>
              <a:t>4000 </a:t>
            </a:r>
            <a:r>
              <a:rPr lang="zh-CN" altLang="en-US" sz="1400" dirty="0"/>
              <a:t>毫秒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mqtimer-&gt;start(); // </a:t>
            </a:r>
            <a:r>
              <a:rPr lang="zh-CN" altLang="en-US" sz="1400" dirty="0"/>
              <a:t>启动定时器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connect(mqtimer, &amp;QTimer::timeout, [this]() {</a:t>
            </a:r>
          </a:p>
          <a:p>
            <a:r>
              <a:rPr lang="en-US" altLang="zh-CN" sz="1400" dirty="0"/>
              <a:t>        mqtimer-&gt;stop(); // </a:t>
            </a:r>
            <a:r>
              <a:rPr lang="zh-CN" altLang="en-US" sz="1400" dirty="0"/>
              <a:t>定时器触发后停止</a:t>
            </a:r>
          </a:p>
          <a:p>
            <a:r>
              <a:rPr lang="zh-CN" altLang="en-US" sz="1400" dirty="0"/>
              <a:t>        </a:t>
            </a:r>
            <a:r>
              <a:rPr lang="en-US" altLang="zh-CN" sz="1400" dirty="0"/>
              <a:t>loading* load = new loading; // </a:t>
            </a:r>
            <a:r>
              <a:rPr lang="zh-CN" altLang="en-US" sz="1400" dirty="0"/>
              <a:t>创建 </a:t>
            </a:r>
            <a:r>
              <a:rPr lang="en-US" altLang="zh-CN" sz="1400" dirty="0"/>
              <a:t>loading </a:t>
            </a:r>
            <a:r>
              <a:rPr lang="zh-CN" altLang="en-US" sz="1400" dirty="0"/>
              <a:t>对象</a:t>
            </a:r>
          </a:p>
          <a:p>
            <a:r>
              <a:rPr lang="zh-CN" altLang="en-US" sz="1400" dirty="0"/>
              <a:t>        </a:t>
            </a:r>
            <a:r>
              <a:rPr lang="en-US" altLang="zh-CN" sz="1400" dirty="0"/>
              <a:t>load-&gt;show(); // </a:t>
            </a:r>
            <a:r>
              <a:rPr lang="zh-CN" altLang="en-US" sz="1400" dirty="0"/>
              <a:t>显示 </a:t>
            </a:r>
            <a:r>
              <a:rPr lang="en-US" altLang="zh-CN" sz="1400" dirty="0"/>
              <a:t>loading </a:t>
            </a:r>
            <a:r>
              <a:rPr lang="zh-CN" altLang="en-US" sz="1400" dirty="0"/>
              <a:t>窗口</a:t>
            </a:r>
          </a:p>
          <a:p>
            <a:r>
              <a:rPr lang="zh-CN" altLang="en-US" sz="1400" dirty="0"/>
              <a:t>        </a:t>
            </a:r>
            <a:r>
              <a:rPr lang="en-US" altLang="zh-CN" sz="1400" dirty="0"/>
              <a:t>this-&gt;hide(); // </a:t>
            </a:r>
            <a:r>
              <a:rPr lang="zh-CN" altLang="en-US" sz="1400" dirty="0"/>
              <a:t>隐藏当前主窗口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});</a:t>
            </a:r>
            <a:endParaRPr lang="zh-CN" altLang="en-US" sz="1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3CB8ADE-F847-6DC2-5613-ABE2619390C5}"/>
              </a:ext>
            </a:extLst>
          </p:cNvPr>
          <p:cNvSpPr txBox="1"/>
          <p:nvPr/>
        </p:nvSpPr>
        <p:spPr>
          <a:xfrm>
            <a:off x="5505937" y="391370"/>
            <a:ext cx="343802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绘画函数中</a:t>
            </a:r>
            <a:endParaRPr lang="en-US" altLang="zh-CN" sz="2000" dirty="0"/>
          </a:p>
          <a:p>
            <a:r>
              <a:rPr lang="en-US" altLang="zh-CN" sz="1400" dirty="0"/>
              <a:t>mpainter_1-&gt;begin(this); // </a:t>
            </a:r>
            <a:r>
              <a:rPr lang="zh-CN" altLang="en-US" sz="1400" dirty="0"/>
              <a:t>开始绘制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QImage img(":/new/prefix1/init.png"); // </a:t>
            </a:r>
            <a:r>
              <a:rPr lang="zh-CN" altLang="en-US" sz="1400" dirty="0"/>
              <a:t>加载图片资源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mpainter_1-&gt;drawImage(QRect(0, 0, 900, 600), img); // </a:t>
            </a:r>
            <a:r>
              <a:rPr lang="zh-CN" altLang="en-US" sz="1400" dirty="0"/>
              <a:t>在主窗口绘制图片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mpainter_1-&gt;end(); // </a:t>
            </a:r>
            <a:r>
              <a:rPr lang="zh-CN" altLang="en-US" sz="1400" dirty="0"/>
              <a:t>结束绘制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91C5F4F-DE26-8D60-80F2-D70F031A78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79"/>
          <a:stretch/>
        </p:blipFill>
        <p:spPr>
          <a:xfrm>
            <a:off x="5455907" y="2625768"/>
            <a:ext cx="3488058" cy="2296122"/>
          </a:xfrm>
          <a:prstGeom prst="rect">
            <a:avLst/>
          </a:prstGeom>
          <a:effectLst>
            <a:softEdge rad="152400"/>
          </a:effectLst>
        </p:spPr>
      </p:pic>
    </p:spTree>
    <p:extLst>
      <p:ext uri="{BB962C8B-B14F-4D97-AF65-F5344CB8AC3E}">
        <p14:creationId xmlns:p14="http://schemas.microsoft.com/office/powerpoint/2010/main" val="246702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F5C03CD-D2E6-BA3D-CF7F-A4D9E138A73F}"/>
              </a:ext>
            </a:extLst>
          </p:cNvPr>
          <p:cNvSpPr txBox="1"/>
          <p:nvPr/>
        </p:nvSpPr>
        <p:spPr>
          <a:xfrm>
            <a:off x="168812" y="225083"/>
            <a:ext cx="8806375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    mpainter_1 = new QPainter; // </a:t>
            </a:r>
            <a:r>
              <a:rPr lang="zh-CN" altLang="en-US" sz="1400" dirty="0"/>
              <a:t>创建 </a:t>
            </a:r>
            <a:r>
              <a:rPr lang="en-US" altLang="zh-CN" sz="1400" dirty="0"/>
              <a:t>QPainter </a:t>
            </a:r>
            <a:r>
              <a:rPr lang="zh-CN" altLang="en-US" sz="1400" dirty="0"/>
              <a:t>对象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QPixmap img(":/new/prefix1/floor.png"); // </a:t>
            </a:r>
            <a:r>
              <a:rPr lang="zh-CN" altLang="en-US" sz="1400" dirty="0"/>
              <a:t>加载图片资源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QPushButton *btn = new QPushButton(this); // </a:t>
            </a:r>
            <a:r>
              <a:rPr lang="zh-CN" altLang="en-US" sz="1400" dirty="0"/>
              <a:t>创建 </a:t>
            </a:r>
            <a:r>
              <a:rPr lang="en-US" altLang="zh-CN" sz="1400" dirty="0"/>
              <a:t>QPushButton </a:t>
            </a:r>
            <a:r>
              <a:rPr lang="zh-CN" altLang="en-US" sz="1400" dirty="0"/>
              <a:t>对象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btn-&gt;setGeometry(237, 433, 450, 115); // </a:t>
            </a:r>
            <a:r>
              <a:rPr lang="zh-CN" altLang="en-US" sz="1400" dirty="0"/>
              <a:t>设置按钮位置和大小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btn-&gt;setStyleSheet("QPushButton {"</a:t>
            </a:r>
          </a:p>
          <a:p>
            <a:r>
              <a:rPr lang="en-US" altLang="zh-CN" sz="1400" dirty="0"/>
              <a:t>                       "border-image: url(:/new/prefix1/floor.png) center URL no-repeat;" // </a:t>
            </a:r>
            <a:r>
              <a:rPr lang="zh-CN" altLang="en-US" sz="1400" dirty="0"/>
              <a:t>设置按钮样式，包括背景图片</a:t>
            </a:r>
          </a:p>
          <a:p>
            <a:r>
              <a:rPr lang="zh-CN" altLang="en-US" sz="1400" dirty="0"/>
              <a:t>                       </a:t>
            </a:r>
            <a:r>
              <a:rPr lang="en-US" altLang="zh-CN" sz="1400" dirty="0"/>
              <a:t>"font-size: 16px;" // </a:t>
            </a:r>
            <a:r>
              <a:rPr lang="zh-CN" altLang="en-US" sz="1400" dirty="0"/>
              <a:t>设置字体大小</a:t>
            </a:r>
          </a:p>
          <a:p>
            <a:r>
              <a:rPr lang="zh-CN" altLang="en-US" sz="1400" dirty="0"/>
              <a:t>                       </a:t>
            </a:r>
            <a:r>
              <a:rPr lang="en-US" altLang="zh-CN" sz="1400" dirty="0"/>
              <a:t>"color: white;" // </a:t>
            </a:r>
            <a:r>
              <a:rPr lang="zh-CN" altLang="en-US" sz="1400" dirty="0"/>
              <a:t>设置字体颜色</a:t>
            </a:r>
          </a:p>
          <a:p>
            <a:r>
              <a:rPr lang="zh-CN" altLang="en-US" sz="1400" dirty="0"/>
              <a:t>                       </a:t>
            </a:r>
            <a:r>
              <a:rPr lang="en-US" altLang="zh-CN" sz="1400" dirty="0"/>
              <a:t>"padding-top: 40px;" // </a:t>
            </a:r>
            <a:r>
              <a:rPr lang="zh-CN" altLang="en-US" sz="1400" dirty="0"/>
              <a:t>设置文字距离按钮顶部的距离</a:t>
            </a:r>
          </a:p>
          <a:p>
            <a:r>
              <a:rPr lang="zh-CN" altLang="en-US" sz="1400" dirty="0"/>
              <a:t>                       </a:t>
            </a:r>
            <a:r>
              <a:rPr lang="en-US" altLang="zh-CN" sz="1400" dirty="0"/>
              <a:t>"}"</a:t>
            </a:r>
          </a:p>
          <a:p>
            <a:r>
              <a:rPr lang="en-US" altLang="zh-CN" sz="1400" dirty="0"/>
              <a:t>                       "QPushButton:hover {" // </a:t>
            </a:r>
            <a:r>
              <a:rPr lang="zh-CN" altLang="en-US" sz="1400" dirty="0"/>
              <a:t>鼠标悬停样式</a:t>
            </a:r>
          </a:p>
          <a:p>
            <a:r>
              <a:rPr lang="zh-CN" altLang="en-US" sz="1400" dirty="0"/>
              <a:t>                       </a:t>
            </a:r>
            <a:r>
              <a:rPr lang="en-US" altLang="zh-CN" sz="1400" dirty="0"/>
              <a:t>"color: yellow;" // </a:t>
            </a:r>
            <a:r>
              <a:rPr lang="zh-CN" altLang="en-US" sz="1400" dirty="0"/>
              <a:t>设置鼠标悬停时的字体颜色</a:t>
            </a:r>
          </a:p>
          <a:p>
            <a:r>
              <a:rPr lang="zh-CN" altLang="en-US" sz="1400" dirty="0"/>
              <a:t>                       </a:t>
            </a:r>
            <a:r>
              <a:rPr lang="en-US" altLang="zh-CN" sz="1400" dirty="0"/>
              <a:t>"}"</a:t>
            </a:r>
          </a:p>
          <a:p>
            <a:r>
              <a:rPr lang="en-US" altLang="zh-CN" sz="1400" dirty="0"/>
              <a:t>                       "QPushButton:pressed {" // </a:t>
            </a:r>
            <a:r>
              <a:rPr lang="zh-CN" altLang="en-US" sz="1400" dirty="0"/>
              <a:t>按钮按下样式</a:t>
            </a:r>
          </a:p>
          <a:p>
            <a:r>
              <a:rPr lang="zh-CN" altLang="en-US" sz="1400" dirty="0"/>
              <a:t>                       </a:t>
            </a:r>
            <a:r>
              <a:rPr lang="en-US" altLang="zh-CN" sz="1400" dirty="0"/>
              <a:t>"color: purple;" // </a:t>
            </a:r>
            <a:r>
              <a:rPr lang="zh-CN" altLang="en-US" sz="1400" dirty="0"/>
              <a:t>设置按钮按下时的字体颜色</a:t>
            </a:r>
          </a:p>
          <a:p>
            <a:r>
              <a:rPr lang="zh-CN" altLang="en-US" sz="1400" dirty="0"/>
              <a:t>                       </a:t>
            </a:r>
            <a:r>
              <a:rPr lang="en-US" altLang="zh-CN" sz="1400" dirty="0"/>
              <a:t>"}");</a:t>
            </a:r>
          </a:p>
          <a:p>
            <a:r>
              <a:rPr lang="en-US" altLang="zh-CN" sz="1400" dirty="0"/>
              <a:t>    btn-&gt;setText(QString("start")); // </a:t>
            </a:r>
            <a:r>
              <a:rPr lang="zh-CN" altLang="en-US" sz="1400" dirty="0"/>
              <a:t>设置按钮文本</a:t>
            </a:r>
          </a:p>
          <a:p>
            <a:r>
              <a:rPr lang="zh-CN" altLang="en-US" sz="1400" dirty="0"/>
              <a:t>    </a:t>
            </a:r>
            <a:r>
              <a:rPr lang="en-US" altLang="zh-CN" sz="1400" dirty="0"/>
              <a:t>connect(btn, &amp;QPushButton::clicked, [this]() {</a:t>
            </a:r>
          </a:p>
          <a:p>
            <a:pPr lvl="1"/>
            <a:r>
              <a:rPr lang="en-US" altLang="zh-CN" sz="1400" dirty="0"/>
              <a:t>    startpage *mstartpage = new startpage; // </a:t>
            </a:r>
            <a:r>
              <a:rPr lang="zh-CN" altLang="en-US" sz="1400" dirty="0"/>
              <a:t>创建开始页面对象</a:t>
            </a:r>
          </a:p>
          <a:p>
            <a:pPr lvl="1"/>
            <a:r>
              <a:rPr lang="zh-CN" altLang="en-US" sz="1400" dirty="0"/>
              <a:t>    </a:t>
            </a:r>
            <a:r>
              <a:rPr lang="en-US" altLang="zh-CN" sz="1400" dirty="0"/>
              <a:t>mstartpage-&gt;show(); // </a:t>
            </a:r>
            <a:r>
              <a:rPr lang="zh-CN" altLang="en-US" sz="1400" dirty="0"/>
              <a:t>显示开始页面</a:t>
            </a:r>
          </a:p>
          <a:p>
            <a:pPr lvl="1"/>
            <a:r>
              <a:rPr lang="zh-CN" altLang="en-US" sz="1400" dirty="0"/>
              <a:t>    </a:t>
            </a:r>
            <a:r>
              <a:rPr lang="en-US" altLang="zh-CN" sz="1400" dirty="0"/>
              <a:t>this-&gt;hide();}); // </a:t>
            </a:r>
            <a:r>
              <a:rPr lang="zh-CN" altLang="en-US" sz="1400" dirty="0"/>
              <a:t>隐藏当前窗口</a:t>
            </a:r>
          </a:p>
          <a:p>
            <a:endParaRPr lang="zh-CN" altLang="en-US" sz="1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4EC422-AEBF-5E71-FD61-83A72F544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829" y="2370405"/>
            <a:ext cx="3509358" cy="231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51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7007B22-ACF6-0048-5D7C-26CD14F67B36}"/>
              </a:ext>
            </a:extLst>
          </p:cNvPr>
          <p:cNvSpPr txBox="1"/>
          <p:nvPr/>
        </p:nvSpPr>
        <p:spPr>
          <a:xfrm>
            <a:off x="444835" y="269209"/>
            <a:ext cx="689916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void loading::paintEvent(QPaintEvent *event)</a:t>
            </a:r>
          </a:p>
          <a:p>
            <a:r>
              <a:rPr lang="en-US" altLang="zh-CN" sz="1600" dirty="0"/>
              <a:t>{</a:t>
            </a:r>
          </a:p>
          <a:p>
            <a:r>
              <a:rPr lang="en-US" altLang="zh-CN" sz="1600" dirty="0"/>
              <a:t>    mpainter_1-&gt;begin(this); // </a:t>
            </a:r>
            <a:r>
              <a:rPr lang="zh-CN" altLang="en-US" sz="1600" dirty="0"/>
              <a:t>开始绘制</a:t>
            </a:r>
          </a:p>
          <a:p>
            <a:r>
              <a:rPr lang="zh-CN" altLang="en-US" sz="1600" dirty="0"/>
              <a:t>    </a:t>
            </a:r>
            <a:r>
              <a:rPr lang="en-US" altLang="zh-CN" sz="1600" dirty="0"/>
              <a:t>QImage img(":/new/prefix1/StartScreen.jpg"); // </a:t>
            </a:r>
            <a:r>
              <a:rPr lang="zh-CN" altLang="en-US" sz="1600" dirty="0"/>
              <a:t>加载图片资源</a:t>
            </a:r>
          </a:p>
          <a:p>
            <a:r>
              <a:rPr lang="zh-CN" altLang="en-US" sz="1600" dirty="0"/>
              <a:t>    </a:t>
            </a:r>
            <a:r>
              <a:rPr lang="en-US" altLang="zh-CN" sz="1600" dirty="0"/>
              <a:t>mpainter_1-&gt;drawImage(QRect(0, 0, 900, 600), img); // </a:t>
            </a:r>
            <a:r>
              <a:rPr lang="zh-CN" altLang="en-US" sz="1600" dirty="0"/>
              <a:t>在主窗口绘制图片</a:t>
            </a:r>
          </a:p>
          <a:p>
            <a:r>
              <a:rPr lang="zh-CN" altLang="en-US" sz="1600" dirty="0"/>
              <a:t>    </a:t>
            </a:r>
            <a:r>
              <a:rPr lang="en-US" altLang="zh-CN" sz="1600" dirty="0"/>
              <a:t>mpainter_1-&gt;drawImage(QRect(123, 20, 555, 115), QImage(":/new/prefix1/LogoWord.jpg"), QRect(0, 0, 555, 115)); // </a:t>
            </a:r>
            <a:r>
              <a:rPr lang="zh-CN" altLang="en-US" sz="1600" dirty="0"/>
              <a:t>绘制图片，指定位置和大小</a:t>
            </a:r>
          </a:p>
          <a:p>
            <a:r>
              <a:rPr lang="zh-CN" altLang="en-US" sz="1600" dirty="0"/>
              <a:t>    </a:t>
            </a:r>
            <a:r>
              <a:rPr lang="en-US" altLang="zh-CN" sz="1600" dirty="0"/>
              <a:t>mpainter_1-&gt;end(); // </a:t>
            </a:r>
            <a:r>
              <a:rPr lang="zh-CN" altLang="en-US" sz="1600" dirty="0"/>
              <a:t>结束绘制</a:t>
            </a:r>
          </a:p>
          <a:p>
            <a:r>
              <a:rPr lang="en-US" altLang="zh-CN" sz="1600" dirty="0"/>
              <a:t>}</a:t>
            </a:r>
            <a:endParaRPr lang="zh-CN" altLang="en-US" sz="16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CB19D6B-FC44-89D1-FD4E-C4CDB4992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703" y="2505793"/>
            <a:ext cx="3590462" cy="236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89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jb3VudCI6MSwiaGRpZCI6ImIzZDQ2MTJiMDZjOTU2Njk3ZDg2MTRjNjhmNmJiNjhmIiwidXNlckNvdW50IjoxfQ=="/>
  <p:tag name="KSO_WPP_MARK_KEY" val="9ddb55ba-e00c-410f-a059-684a977c6517"/>
</p:tagLst>
</file>

<file path=ppt/theme/theme1.xml><?xml version="1.0" encoding="utf-8"?>
<a:theme xmlns:a="http://schemas.openxmlformats.org/drawingml/2006/main" name="第一PPT，www.1ppt.com">
  <a:themeElements>
    <a:clrScheme name="自定义 192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F09D81"/>
      </a:accent1>
      <a:accent2>
        <a:srgbClr val="F0AEA4"/>
      </a:accent2>
      <a:accent3>
        <a:srgbClr val="8FB6B1"/>
      </a:accent3>
      <a:accent4>
        <a:srgbClr val="F0AEA4"/>
      </a:accent4>
      <a:accent5>
        <a:srgbClr val="D1AE88"/>
      </a:accent5>
      <a:accent6>
        <a:srgbClr val="4D4D4D"/>
      </a:accent6>
      <a:hlink>
        <a:srgbClr val="000000"/>
      </a:hlink>
      <a:folHlink>
        <a:srgbClr val="919191"/>
      </a:folHlink>
    </a:clrScheme>
    <a:fontScheme name="qxwqlylh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qxwqlylh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20438393 小清新年中总结PPT</Template>
  <TotalTime>435</TotalTime>
  <Words>4071</Words>
  <Application>Microsoft Office PowerPoint</Application>
  <PresentationFormat>全屏显示(16:9)</PresentationFormat>
  <Paragraphs>488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35</vt:i4>
      </vt:variant>
    </vt:vector>
  </HeadingPairs>
  <TitlesOfParts>
    <vt:vector size="41" baseType="lpstr">
      <vt:lpstr>-apple-system</vt:lpstr>
      <vt:lpstr>思源黑体 CN Normal</vt:lpstr>
      <vt:lpstr>微软雅黑</vt:lpstr>
      <vt:lpstr>Arial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小清新</dc:title>
  <dc:creator>第一PPT</dc:creator>
  <cp:keywords>www.1ppt.com</cp:keywords>
  <dc:description>www.1ppt.com</dc:description>
  <cp:lastModifiedBy>新群 雷</cp:lastModifiedBy>
  <cp:revision>20</cp:revision>
  <dcterms:created xsi:type="dcterms:W3CDTF">2022-06-21T09:07:00Z</dcterms:created>
  <dcterms:modified xsi:type="dcterms:W3CDTF">2023-08-14T11:35:41Z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9227AA6A22BB45B5AE5748D74C976724_12</vt:lpwstr>
  </property>
  <property fmtid="{D5CDD505-2E9C-101B-9397-08002B2CF9AE}" pid="3" name="KSOProductBuildVer">
    <vt:lpwstr>2052-12.1.0.15120</vt:lpwstr>
  </property>
</Properties>
</file>